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256" r:id="rId2"/>
    <p:sldId id="475" r:id="rId3"/>
    <p:sldId id="476" r:id="rId4"/>
    <p:sldId id="483" r:id="rId5"/>
    <p:sldId id="481" r:id="rId6"/>
    <p:sldId id="480" r:id="rId7"/>
    <p:sldId id="515" r:id="rId8"/>
    <p:sldId id="482" r:id="rId9"/>
    <p:sldId id="569" r:id="rId10"/>
    <p:sldId id="575" r:id="rId11"/>
    <p:sldId id="576" r:id="rId12"/>
    <p:sldId id="517" r:id="rId13"/>
    <p:sldId id="519" r:id="rId14"/>
    <p:sldId id="520" r:id="rId15"/>
    <p:sldId id="522" r:id="rId16"/>
    <p:sldId id="535" r:id="rId17"/>
    <p:sldId id="478" r:id="rId18"/>
    <p:sldId id="523" r:id="rId19"/>
    <p:sldId id="543" r:id="rId20"/>
    <p:sldId id="524" r:id="rId21"/>
    <p:sldId id="529" r:id="rId22"/>
    <p:sldId id="528" r:id="rId23"/>
    <p:sldId id="530" r:id="rId24"/>
    <p:sldId id="536" r:id="rId25"/>
    <p:sldId id="531" r:id="rId26"/>
    <p:sldId id="564" r:id="rId27"/>
    <p:sldId id="526" r:id="rId28"/>
    <p:sldId id="527" r:id="rId29"/>
    <p:sldId id="532" r:id="rId30"/>
    <p:sldId id="565" r:id="rId31"/>
    <p:sldId id="534" r:id="rId32"/>
    <p:sldId id="571" r:id="rId33"/>
    <p:sldId id="537" r:id="rId34"/>
    <p:sldId id="538" r:id="rId35"/>
    <p:sldId id="539" r:id="rId36"/>
    <p:sldId id="540" r:id="rId37"/>
    <p:sldId id="572" r:id="rId38"/>
    <p:sldId id="541" r:id="rId39"/>
    <p:sldId id="542" r:id="rId40"/>
    <p:sldId id="570" r:id="rId41"/>
    <p:sldId id="573" r:id="rId42"/>
    <p:sldId id="544" r:id="rId43"/>
    <p:sldId id="545" r:id="rId44"/>
    <p:sldId id="547" r:id="rId45"/>
    <p:sldId id="546" r:id="rId46"/>
    <p:sldId id="548" r:id="rId47"/>
    <p:sldId id="549" r:id="rId48"/>
    <p:sldId id="550" r:id="rId49"/>
    <p:sldId id="551" r:id="rId50"/>
    <p:sldId id="552" r:id="rId51"/>
    <p:sldId id="553" r:id="rId52"/>
    <p:sldId id="554" r:id="rId53"/>
    <p:sldId id="555" r:id="rId54"/>
    <p:sldId id="558" r:id="rId55"/>
    <p:sldId id="557" r:id="rId56"/>
    <p:sldId id="556" r:id="rId57"/>
    <p:sldId id="559" r:id="rId58"/>
    <p:sldId id="560" r:id="rId59"/>
    <p:sldId id="561" r:id="rId60"/>
    <p:sldId id="562" r:id="rId61"/>
    <p:sldId id="563" r:id="rId62"/>
    <p:sldId id="566" r:id="rId63"/>
    <p:sldId id="567" r:id="rId64"/>
    <p:sldId id="568" r:id="rId65"/>
    <p:sldId id="579" r:id="rId66"/>
    <p:sldId id="580" r:id="rId67"/>
    <p:sldId id="574" r:id="rId68"/>
    <p:sldId id="578" r:id="rId6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816">
          <p15:clr>
            <a:srgbClr val="A4A3A4"/>
          </p15:clr>
        </p15:guide>
        <p15:guide id="2" pos="288">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E01"/>
    <a:srgbClr val="007033"/>
    <a:srgbClr val="00823B"/>
    <a:srgbClr val="1F497D"/>
    <a:srgbClr val="33889F"/>
    <a:srgbClr val="78953D"/>
    <a:srgbClr val="3389A1"/>
    <a:srgbClr val="399AB5"/>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3" autoAdjust="0"/>
    <p:restoredTop sz="99840" autoAdjust="0"/>
  </p:normalViewPr>
  <p:slideViewPr>
    <p:cSldViewPr showGuides="1">
      <p:cViewPr>
        <p:scale>
          <a:sx n="81" d="100"/>
          <a:sy n="81" d="100"/>
        </p:scale>
        <p:origin x="-2504" y="-752"/>
      </p:cViewPr>
      <p:guideLst>
        <p:guide orient="horz" pos="816"/>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2934"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2015-06-06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2015-06-06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727511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For this</a:t>
            </a:r>
            <a:r>
              <a:rPr lang="en-CA" baseline="0" dirty="0" smtClean="0"/>
              <a:t> case -1mm IS</a:t>
            </a:r>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3667507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1107744" y="6270170"/>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1524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dirty="0" smtClean="0"/>
              <a:t>Click to edit Master title style</a:t>
            </a:r>
            <a:endParaRPr lang="en-US" dirty="0"/>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pic>
        <p:nvPicPr>
          <p:cNvPr id="2" name="Picture 1"/>
          <p:cNvPicPr>
            <a:picLocks noChangeAspect="1"/>
          </p:cNvPicPr>
          <p:nvPr userDrawn="1"/>
        </p:nvPicPr>
        <p:blipFill>
          <a:blip r:embed="rId4"/>
          <a:stretch>
            <a:fillRect/>
          </a:stretch>
        </p:blipFill>
        <p:spPr>
          <a:xfrm>
            <a:off x="3505200" y="6324600"/>
            <a:ext cx="1315045" cy="336390"/>
          </a:xfrm>
          <a:prstGeom prst="rect">
            <a:avLst/>
          </a:prstGeom>
        </p:spPr>
      </p:pic>
      <p:pic>
        <p:nvPicPr>
          <p:cNvPr id="1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330119" y="6237341"/>
            <a:ext cx="794081" cy="533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11" name="Picture 1" descr="C:\lasso\PerkFacilities\PerkWeb\images\logo-Queens.gif"/>
          <p:cNvPicPr>
            <a:picLocks noChangeAspect="1" noChangeArrowheads="1"/>
          </p:cNvPicPr>
          <p:nvPr userDrawn="1"/>
        </p:nvPicPr>
        <p:blipFill>
          <a:blip r:embed="rId2" cstate="print"/>
          <a:srcRect/>
          <a:stretch>
            <a:fillRect/>
          </a:stretch>
        </p:blipFill>
        <p:spPr bwMode="auto">
          <a:xfrm>
            <a:off x="1107744" y="6270170"/>
            <a:ext cx="688975" cy="468313"/>
          </a:xfrm>
          <a:prstGeom prst="rect">
            <a:avLst/>
          </a:prstGeom>
          <a:noFill/>
          <a:ln w="9525">
            <a:noFill/>
            <a:miter lim="800000"/>
            <a:headEnd/>
            <a:tailEnd/>
          </a:ln>
        </p:spPr>
      </p:pic>
      <p:pic>
        <p:nvPicPr>
          <p:cNvPr id="13"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152400" y="6248400"/>
            <a:ext cx="457200" cy="457200"/>
          </a:xfrm>
          <a:prstGeom prst="rect">
            <a:avLst/>
          </a:prstGeom>
          <a:noFill/>
          <a:ln w="9525">
            <a:noFill/>
            <a:miter lim="800000"/>
            <a:headEnd/>
            <a:tailEnd/>
          </a:ln>
        </p:spPr>
      </p:pic>
      <p:sp>
        <p:nvSpPr>
          <p:cNvPr id="14"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pic>
        <p:nvPicPr>
          <p:cNvPr id="16" name="Picture 15"/>
          <p:cNvPicPr>
            <a:picLocks noChangeAspect="1"/>
          </p:cNvPicPr>
          <p:nvPr userDrawn="1"/>
        </p:nvPicPr>
        <p:blipFill>
          <a:blip r:embed="rId4"/>
          <a:stretch>
            <a:fillRect/>
          </a:stretch>
        </p:blipFill>
        <p:spPr>
          <a:xfrm>
            <a:off x="3505200" y="6330327"/>
            <a:ext cx="1315045" cy="336390"/>
          </a:xfrm>
          <a:prstGeom prst="rect">
            <a:avLst/>
          </a:prstGeom>
        </p:spPr>
      </p:pic>
      <p:pic>
        <p:nvPicPr>
          <p:cNvPr id="17"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330119" y="6237341"/>
            <a:ext cx="794081" cy="533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7" name="Picture 1" descr="C:\lasso\PerkFacilities\PerkWeb\images\logo-Queens.gif"/>
          <p:cNvPicPr>
            <a:picLocks noChangeAspect="1" noChangeArrowheads="1"/>
          </p:cNvPicPr>
          <p:nvPr userDrawn="1"/>
        </p:nvPicPr>
        <p:blipFill>
          <a:blip r:embed="rId2" cstate="print"/>
          <a:srcRect/>
          <a:stretch>
            <a:fillRect/>
          </a:stretch>
        </p:blipFill>
        <p:spPr bwMode="auto">
          <a:xfrm>
            <a:off x="1107744" y="6270170"/>
            <a:ext cx="688975" cy="468313"/>
          </a:xfrm>
          <a:prstGeom prst="rect">
            <a:avLst/>
          </a:prstGeom>
          <a:noFill/>
          <a:ln w="9525">
            <a:noFill/>
            <a:miter lim="800000"/>
            <a:headEnd/>
            <a:tailEnd/>
          </a:ln>
        </p:spPr>
      </p:pic>
      <p:pic>
        <p:nvPicPr>
          <p:cNvPr id="1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152400" y="6248400"/>
            <a:ext cx="457200" cy="457200"/>
          </a:xfrm>
          <a:prstGeom prst="rect">
            <a:avLst/>
          </a:prstGeom>
          <a:noFill/>
          <a:ln w="9525">
            <a:noFill/>
            <a:miter lim="800000"/>
            <a:headEnd/>
            <a:tailEnd/>
          </a:ln>
        </p:spPr>
      </p:pic>
      <p:sp>
        <p:nvSpPr>
          <p:cNvPr id="1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pic>
        <p:nvPicPr>
          <p:cNvPr id="21" name="Picture 20"/>
          <p:cNvPicPr>
            <a:picLocks noChangeAspect="1"/>
          </p:cNvPicPr>
          <p:nvPr userDrawn="1"/>
        </p:nvPicPr>
        <p:blipFill>
          <a:blip r:embed="rId4"/>
          <a:stretch>
            <a:fillRect/>
          </a:stretch>
        </p:blipFill>
        <p:spPr>
          <a:xfrm>
            <a:off x="3505200" y="6336130"/>
            <a:ext cx="1315045" cy="336390"/>
          </a:xfrm>
          <a:prstGeom prst="rect">
            <a:avLst/>
          </a:prstGeom>
        </p:spPr>
      </p:pic>
      <p:pic>
        <p:nvPicPr>
          <p:cNvPr id="22"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330119" y="6237341"/>
            <a:ext cx="794081" cy="533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jpeg"/><Relationship Id="rId3"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 Id="rId3" Type="http://schemas.openxmlformats.org/officeDocument/2006/relationships/image" Target="../media/image1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7.png"/><Relationship Id="rId5"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11.png"/><Relationship Id="rId5"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 Id="rId3"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2286000"/>
          </a:xfrm>
        </p:spPr>
        <p:txBody>
          <a:bodyPr/>
          <a:lstStyle/>
          <a:p>
            <a:pPr eaLnBrk="1" hangingPunct="1"/>
            <a:r>
              <a:rPr lang="en-CA" sz="5400" b="1" dirty="0" smtClean="0"/>
              <a:t>Tutorial:</a:t>
            </a:r>
            <a:br>
              <a:rPr lang="en-CA" sz="5400" b="1" dirty="0" smtClean="0"/>
            </a:br>
            <a:r>
              <a:rPr lang="en-CA" sz="5400" b="1" dirty="0" smtClean="0">
                <a:solidFill>
                  <a:schemeClr val="tx2"/>
                </a:solidFill>
              </a:rPr>
              <a:t>Gel Dosimetry Analysis Slicelet</a:t>
            </a:r>
            <a:endParaRPr lang="en-US" sz="5400" b="1" dirty="0"/>
          </a:p>
        </p:txBody>
      </p:sp>
      <p:sp>
        <p:nvSpPr>
          <p:cNvPr id="3" name="Subtitle 2"/>
          <p:cNvSpPr>
            <a:spLocks noGrp="1"/>
          </p:cNvSpPr>
          <p:nvPr>
            <p:ph type="subTitle" idx="1"/>
          </p:nvPr>
        </p:nvSpPr>
        <p:spPr>
          <a:xfrm>
            <a:off x="228600" y="3200400"/>
            <a:ext cx="8763000" cy="838200"/>
          </a:xfrm>
        </p:spPr>
        <p:txBody>
          <a:bodyPr rtlCol="0">
            <a:noAutofit/>
          </a:bodyPr>
          <a:lstStyle/>
          <a:p>
            <a:pPr eaLnBrk="1" fontAlgn="auto" hangingPunct="1">
              <a:spcAft>
                <a:spcPts val="0"/>
              </a:spcAft>
              <a:defRPr/>
            </a:pPr>
            <a:r>
              <a:rPr lang="en-US" sz="2400" dirty="0" smtClean="0">
                <a:solidFill>
                  <a:schemeClr val="tx1"/>
                </a:solidFill>
              </a:rPr>
              <a:t>Kevin M. Alexander</a:t>
            </a:r>
            <a:br>
              <a:rPr lang="en-US" sz="2400" dirty="0" smtClean="0">
                <a:solidFill>
                  <a:schemeClr val="tx1"/>
                </a:solidFill>
              </a:rPr>
            </a:br>
            <a:r>
              <a:rPr lang="en-US" sz="2400" dirty="0" smtClean="0">
                <a:solidFill>
                  <a:schemeClr val="tx1"/>
                </a:solidFill>
              </a:rPr>
              <a:t>Queen’s University</a:t>
            </a:r>
            <a:br>
              <a:rPr lang="en-US" sz="2400" dirty="0" smtClean="0">
                <a:solidFill>
                  <a:schemeClr val="tx1"/>
                </a:solidFill>
              </a:rPr>
            </a:br>
            <a:r>
              <a:rPr lang="en-US" sz="2400" dirty="0" smtClean="0">
                <a:solidFill>
                  <a:schemeClr val="tx1"/>
                </a:solidFill>
              </a:rPr>
              <a:t>Kingston, Ontario, Canada</a:t>
            </a:r>
          </a:p>
          <a:p>
            <a:r>
              <a:rPr lang="en-US" sz="2400" i="1" dirty="0">
                <a:solidFill>
                  <a:schemeClr val="tx1"/>
                </a:solidFill>
              </a:rPr>
              <a:t>World Congress on Medical Physics and Biomedical Engineering </a:t>
            </a:r>
            <a:r>
              <a:rPr lang="en-US" sz="2400" i="1" dirty="0" smtClean="0">
                <a:solidFill>
                  <a:schemeClr val="tx1"/>
                </a:solidFill>
              </a:rPr>
              <a:t>2015</a:t>
            </a:r>
          </a:p>
          <a:p>
            <a:r>
              <a:rPr lang="en-US" sz="2400" dirty="0" smtClean="0">
                <a:solidFill>
                  <a:schemeClr val="tx1"/>
                </a:solidFill>
              </a:rPr>
              <a:t>June 7, 2015</a:t>
            </a:r>
            <a:endParaRPr lang="en-CA" sz="2400" dirty="0">
              <a:solidFill>
                <a:schemeClr val="tx1"/>
              </a:solidFill>
            </a:endParaRPr>
          </a:p>
        </p:txBody>
      </p:sp>
      <p:pic>
        <p:nvPicPr>
          <p:cNvPr id="5" name="Picture 1" descr="C:\lasso\PerkFacilities\PerkWeb\images\logo-Queens.gif"/>
          <p:cNvPicPr>
            <a:picLocks noChangeAspect="1" noChangeArrowheads="1"/>
          </p:cNvPicPr>
          <p:nvPr/>
        </p:nvPicPr>
        <p:blipFill>
          <a:blip r:embed="rId3" cstate="print"/>
          <a:srcRect/>
          <a:stretch>
            <a:fillRect/>
          </a:stretch>
        </p:blipFill>
        <p:spPr bwMode="auto">
          <a:xfrm>
            <a:off x="2667000" y="5713862"/>
            <a:ext cx="1447800" cy="983305"/>
          </a:xfrm>
          <a:prstGeom prst="rect">
            <a:avLst/>
          </a:prstGeom>
          <a:noFill/>
          <a:ln w="9525">
            <a:noFill/>
            <a:miter lim="800000"/>
            <a:headEnd/>
            <a:tailEnd/>
          </a:ln>
        </p:spPr>
      </p:pic>
      <p:pic>
        <p:nvPicPr>
          <p:cNvPr id="6" name="Picture 3" descr="C:\lasso\My Dropbox\PerkWeb\PerkLogo2010-base-with-text-300dpi.png"/>
          <p:cNvPicPr>
            <a:picLocks noChangeAspect="1" noChangeArrowheads="1"/>
          </p:cNvPicPr>
          <p:nvPr/>
        </p:nvPicPr>
        <p:blipFill>
          <a:blip r:embed="rId4" cstate="print"/>
          <a:srcRect/>
          <a:stretch>
            <a:fillRect/>
          </a:stretch>
        </p:blipFill>
        <p:spPr bwMode="auto">
          <a:xfrm>
            <a:off x="152400" y="5743886"/>
            <a:ext cx="2438400" cy="428314"/>
          </a:xfrm>
          <a:prstGeom prst="rect">
            <a:avLst/>
          </a:prstGeom>
          <a:noFill/>
          <a:ln w="9525">
            <a:noFill/>
            <a:miter lim="800000"/>
            <a:headEnd/>
            <a:tailEnd/>
          </a:ln>
        </p:spPr>
      </p:pic>
      <p:pic>
        <p:nvPicPr>
          <p:cNvPr id="7" name="Picture 6"/>
          <p:cNvPicPr>
            <a:picLocks noChangeAspect="1"/>
          </p:cNvPicPr>
          <p:nvPr/>
        </p:nvPicPr>
        <p:blipFill>
          <a:blip r:embed="rId5"/>
          <a:stretch>
            <a:fillRect/>
          </a:stretch>
        </p:blipFill>
        <p:spPr>
          <a:xfrm>
            <a:off x="4343400" y="5738070"/>
            <a:ext cx="2590800" cy="662730"/>
          </a:xfrm>
          <a:prstGeom prst="rect">
            <a:avLst/>
          </a:prstGeom>
        </p:spPr>
      </p:pic>
      <p:pic>
        <p:nvPicPr>
          <p:cNvPr id="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5678143"/>
            <a:ext cx="1588162" cy="1067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97540" y="2666998"/>
            <a:ext cx="1265355" cy="1265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8109" y="2666999"/>
            <a:ext cx="1265355" cy="1265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Tm="13814"/>
    </mc:Choice>
    <mc:Fallback xmlns="">
      <p:transition spd="slow" advTm="13814"/>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Your concerns</a:t>
            </a:r>
            <a:endParaRPr lang="en-CA" sz="4000" b="1" dirty="0">
              <a:solidFill>
                <a:schemeClr val="tx2"/>
              </a:solidFill>
            </a:endParaRPr>
          </a:p>
        </p:txBody>
      </p:sp>
      <p:sp>
        <p:nvSpPr>
          <p:cNvPr id="5" name="Rectangle 4"/>
          <p:cNvSpPr/>
          <p:nvPr/>
        </p:nvSpPr>
        <p:spPr>
          <a:xfrm>
            <a:off x="457200" y="1600200"/>
            <a:ext cx="8305800" cy="830997"/>
          </a:xfrm>
          <a:prstGeom prst="rect">
            <a:avLst/>
          </a:prstGeom>
        </p:spPr>
        <p:txBody>
          <a:bodyPr wrap="square">
            <a:spAutoFit/>
          </a:bodyPr>
          <a:lstStyle/>
          <a:p>
            <a:r>
              <a:rPr lang="en-US" sz="2400" i="1" dirty="0" smtClean="0"/>
              <a:t>“Concerned about validating results produced from these tools.”</a:t>
            </a:r>
            <a:endParaRPr lang="en-US" sz="2400" i="1" dirty="0"/>
          </a:p>
        </p:txBody>
      </p:sp>
    </p:spTree>
    <p:extLst>
      <p:ext uri="{BB962C8B-B14F-4D97-AF65-F5344CB8AC3E}">
        <p14:creationId xmlns:p14="http://schemas.microsoft.com/office/powerpoint/2010/main" val="33078478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Your concerns</a:t>
            </a:r>
            <a:endParaRPr lang="en-CA" sz="4000" b="1" dirty="0">
              <a:solidFill>
                <a:schemeClr val="tx2"/>
              </a:solidFill>
            </a:endParaRPr>
          </a:p>
        </p:txBody>
      </p:sp>
      <p:sp>
        <p:nvSpPr>
          <p:cNvPr id="5" name="Rectangle 4"/>
          <p:cNvSpPr/>
          <p:nvPr/>
        </p:nvSpPr>
        <p:spPr>
          <a:xfrm>
            <a:off x="457200" y="1600200"/>
            <a:ext cx="8305800" cy="830997"/>
          </a:xfrm>
          <a:prstGeom prst="rect">
            <a:avLst/>
          </a:prstGeom>
        </p:spPr>
        <p:txBody>
          <a:bodyPr wrap="square">
            <a:spAutoFit/>
          </a:bodyPr>
          <a:lstStyle/>
          <a:p>
            <a:r>
              <a:rPr lang="en-US" sz="2400" i="1" dirty="0" smtClean="0"/>
              <a:t>“Concerned about validating results produced from these tools.”</a:t>
            </a:r>
            <a:endParaRPr lang="en-US" sz="2400" i="1" dirty="0"/>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36" t="8485" r="21103" b="41000"/>
          <a:stretch/>
        </p:blipFill>
        <p:spPr bwMode="auto">
          <a:xfrm>
            <a:off x="914400" y="2590800"/>
            <a:ext cx="5155570" cy="2808312"/>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9703" t="20160" r="17833" b="51043"/>
          <a:stretch/>
        </p:blipFill>
        <p:spPr bwMode="auto">
          <a:xfrm>
            <a:off x="3581400" y="4800600"/>
            <a:ext cx="5170803" cy="148991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6248400" y="3352800"/>
            <a:ext cx="2167716" cy="523220"/>
          </a:xfrm>
          <a:prstGeom prst="rect">
            <a:avLst/>
          </a:prstGeom>
        </p:spPr>
        <p:txBody>
          <a:bodyPr wrap="none">
            <a:spAutoFit/>
          </a:bodyPr>
          <a:lstStyle/>
          <a:p>
            <a:r>
              <a:rPr lang="en-US" sz="2800" i="1" dirty="0">
                <a:solidFill>
                  <a:srgbClr val="FF0000"/>
                </a:solidFill>
              </a:rPr>
              <a:t>In progress!</a:t>
            </a:r>
            <a:endParaRPr lang="en-US" sz="2800" i="1" dirty="0"/>
          </a:p>
        </p:txBody>
      </p:sp>
    </p:spTree>
    <p:extLst>
      <p:ext uri="{BB962C8B-B14F-4D97-AF65-F5344CB8AC3E}">
        <p14:creationId xmlns:p14="http://schemas.microsoft.com/office/powerpoint/2010/main" val="90752207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1066800"/>
            <a:ext cx="8382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Gel dosimeter was positioned inside a phantom, and CT simulation images were acquired (</a:t>
            </a:r>
            <a:r>
              <a:rPr lang="en-CA" dirty="0" smtClean="0">
                <a:solidFill>
                  <a:srgbClr val="FF0000"/>
                </a:solidFill>
              </a:rPr>
              <a:t>Planning CT volume</a:t>
            </a:r>
            <a:r>
              <a:rPr lang="en-CA" dirty="0" smtClean="0"/>
              <a:t>)</a:t>
            </a:r>
          </a:p>
          <a:p>
            <a:pPr marL="0" indent="0">
              <a:buNone/>
            </a:pPr>
            <a:endParaRPr lang="en-CA" dirty="0"/>
          </a:p>
          <a:p>
            <a:pPr lvl="1"/>
            <a:endParaRPr lang="en-CA" dirty="0"/>
          </a:p>
        </p:txBody>
      </p:sp>
      <p:sp>
        <p:nvSpPr>
          <p:cNvPr id="3" name="AutoShape 2" descr="Displaying IMG_002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4" descr="Displaying IMG_002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6" descr="Displaying IMG_0022.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1" name="Picture 7" descr="C:\Users\alexandk.KGH\Downloads\IMG_002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68"/>
          <a:stretch/>
        </p:blipFill>
        <p:spPr bwMode="auto">
          <a:xfrm>
            <a:off x="2101932" y="2768861"/>
            <a:ext cx="4215276" cy="334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9778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1066800"/>
            <a:ext cx="8382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Treatment planning using Eclipse:</a:t>
            </a:r>
          </a:p>
          <a:p>
            <a:pPr lvl="1"/>
            <a:r>
              <a:rPr lang="en-CA" dirty="0" smtClean="0"/>
              <a:t>Single arc delivery with fixed field size</a:t>
            </a:r>
          </a:p>
          <a:p>
            <a:pPr lvl="1"/>
            <a:r>
              <a:rPr lang="en-CA" dirty="0" smtClean="0"/>
              <a:t>Gel jar was contoured and dose distribution was calculated</a:t>
            </a:r>
          </a:p>
          <a:p>
            <a:endParaRPr lang="en-CA" dirty="0" smtClean="0"/>
          </a:p>
          <a:p>
            <a:endParaRPr lang="en-CA" dirty="0"/>
          </a:p>
          <a:p>
            <a:endParaRPr lang="en-CA" dirty="0"/>
          </a:p>
          <a:p>
            <a:pPr marL="0" indent="0">
              <a:buNone/>
            </a:pPr>
            <a:endParaRPr lang="en-CA" dirty="0" smtClean="0"/>
          </a:p>
          <a:p>
            <a:r>
              <a:rPr lang="en-CA" dirty="0" smtClean="0"/>
              <a:t>Outputs:   </a:t>
            </a:r>
            <a:r>
              <a:rPr lang="en-CA" dirty="0" smtClean="0">
                <a:solidFill>
                  <a:srgbClr val="FF0000"/>
                </a:solidFill>
              </a:rPr>
              <a:t>Planning dose volume, Structures</a:t>
            </a:r>
          </a:p>
          <a:p>
            <a:endParaRPr lang="en-CA" dirty="0"/>
          </a:p>
          <a:p>
            <a:pPr lvl="1"/>
            <a:endParaRPr lang="en-CA"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8050" t="5771" r="50000" b="23241"/>
          <a:stretch/>
        </p:blipFill>
        <p:spPr>
          <a:xfrm>
            <a:off x="3174521" y="2667000"/>
            <a:ext cx="4280032" cy="2743200"/>
          </a:xfrm>
          <a:prstGeom prst="rect">
            <a:avLst/>
          </a:prstGeom>
        </p:spPr>
      </p:pic>
    </p:spTree>
    <p:extLst>
      <p:ext uri="{BB962C8B-B14F-4D97-AF65-F5344CB8AC3E}">
        <p14:creationId xmlns:p14="http://schemas.microsoft.com/office/powerpoint/2010/main" val="19540609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1066800"/>
            <a:ext cx="8382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Irradiation day:</a:t>
            </a:r>
          </a:p>
          <a:p>
            <a:pPr lvl="1"/>
            <a:r>
              <a:rPr lang="en-CA" dirty="0" smtClean="0"/>
              <a:t> </a:t>
            </a:r>
            <a:r>
              <a:rPr lang="en-CA" dirty="0" smtClean="0">
                <a:solidFill>
                  <a:schemeClr val="accent5"/>
                </a:solidFill>
              </a:rPr>
              <a:t>Gel #1</a:t>
            </a:r>
            <a:r>
              <a:rPr lang="en-CA" dirty="0" smtClean="0"/>
              <a:t> is scanned using an optical CT scanner, then fiducial </a:t>
            </a:r>
            <a:r>
              <a:rPr lang="en-CA" dirty="0"/>
              <a:t>markings are made with a marker, and </a:t>
            </a:r>
            <a:r>
              <a:rPr lang="en-CA" dirty="0" smtClean="0"/>
              <a:t>metal BBs </a:t>
            </a:r>
            <a:r>
              <a:rPr lang="en-CA" dirty="0"/>
              <a:t>are taped </a:t>
            </a:r>
            <a:r>
              <a:rPr lang="en-CA" dirty="0" smtClean="0"/>
              <a:t>to those markings</a:t>
            </a:r>
          </a:p>
          <a:p>
            <a:pPr lvl="1"/>
            <a:r>
              <a:rPr lang="en-CA" dirty="0" smtClean="0"/>
              <a:t> </a:t>
            </a:r>
            <a:r>
              <a:rPr lang="en-CA" dirty="0" smtClean="0">
                <a:solidFill>
                  <a:srgbClr val="FFC000"/>
                </a:solidFill>
              </a:rPr>
              <a:t>Gel #2</a:t>
            </a:r>
            <a:r>
              <a:rPr lang="en-CA" dirty="0" smtClean="0"/>
              <a:t> is also optically scanned (no markings)</a:t>
            </a:r>
            <a:endParaRPr lang="en-CA" dirty="0"/>
          </a:p>
          <a:p>
            <a:pPr lvl="1"/>
            <a:endParaRPr lang="en-CA" dirty="0" smtClean="0"/>
          </a:p>
          <a:p>
            <a:pPr lvl="1"/>
            <a:r>
              <a:rPr lang="en-CA" dirty="0" smtClean="0"/>
              <a:t>Phantom with gel is positioned on patient couch</a:t>
            </a:r>
          </a:p>
          <a:p>
            <a:pPr lvl="1"/>
            <a:r>
              <a:rPr lang="en-CA" dirty="0" smtClean="0"/>
              <a:t>Cone beam CT image is acquired using the On-Board Imager (</a:t>
            </a:r>
            <a:r>
              <a:rPr lang="en-CA" dirty="0" smtClean="0">
                <a:solidFill>
                  <a:srgbClr val="FF0000"/>
                </a:solidFill>
              </a:rPr>
              <a:t>OBI Volume</a:t>
            </a:r>
            <a:r>
              <a:rPr lang="en-CA" dirty="0" smtClean="0"/>
              <a:t>)</a:t>
            </a:r>
          </a:p>
          <a:p>
            <a:pPr marL="0" indent="0">
              <a:buNone/>
            </a:pPr>
            <a:endParaRPr lang="en-CA" dirty="0" smtClean="0">
              <a:solidFill>
                <a:srgbClr val="FF0000"/>
              </a:solidFill>
            </a:endParaRPr>
          </a:p>
          <a:p>
            <a:endParaRPr lang="en-CA" dirty="0"/>
          </a:p>
          <a:p>
            <a:pPr lvl="1"/>
            <a:endParaRPr lang="en-CA" dirty="0"/>
          </a:p>
        </p:txBody>
      </p:sp>
    </p:spTree>
    <p:extLst>
      <p:ext uri="{BB962C8B-B14F-4D97-AF65-F5344CB8AC3E}">
        <p14:creationId xmlns:p14="http://schemas.microsoft.com/office/powerpoint/2010/main" val="42907150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838200"/>
            <a:ext cx="83820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Irradiation day:</a:t>
            </a:r>
          </a:p>
          <a:p>
            <a:pPr lvl="1"/>
            <a:r>
              <a:rPr lang="en-CA" dirty="0"/>
              <a:t> </a:t>
            </a:r>
            <a:r>
              <a:rPr lang="en-CA" dirty="0">
                <a:solidFill>
                  <a:schemeClr val="accent5"/>
                </a:solidFill>
              </a:rPr>
              <a:t>Gel #1</a:t>
            </a:r>
            <a:r>
              <a:rPr lang="en-CA" dirty="0"/>
              <a:t> </a:t>
            </a:r>
            <a:r>
              <a:rPr lang="en-CA" dirty="0" smtClean="0"/>
              <a:t>is irradiated with planned delivery</a:t>
            </a:r>
          </a:p>
          <a:p>
            <a:pPr lvl="1"/>
            <a:r>
              <a:rPr lang="en-CA" dirty="0" smtClean="0"/>
              <a:t> </a:t>
            </a:r>
            <a:r>
              <a:rPr lang="en-CA" dirty="0">
                <a:solidFill>
                  <a:srgbClr val="FFC000"/>
                </a:solidFill>
              </a:rPr>
              <a:t>Gel #</a:t>
            </a:r>
            <a:r>
              <a:rPr lang="en-CA" dirty="0" smtClean="0">
                <a:solidFill>
                  <a:srgbClr val="FFC000"/>
                </a:solidFill>
              </a:rPr>
              <a:t>2 </a:t>
            </a:r>
            <a:r>
              <a:rPr lang="en-CA" dirty="0" smtClean="0"/>
              <a:t>is irradiated with an electron beam</a:t>
            </a:r>
          </a:p>
          <a:p>
            <a:pPr marL="0" indent="0">
              <a:buNone/>
            </a:pPr>
            <a:r>
              <a:rPr lang="en-CA" dirty="0" smtClean="0">
                <a:solidFill>
                  <a:schemeClr val="accent5"/>
                </a:solidFill>
              </a:rPr>
              <a:t>		Gel </a:t>
            </a:r>
            <a:r>
              <a:rPr lang="en-CA" dirty="0">
                <a:solidFill>
                  <a:schemeClr val="accent5"/>
                </a:solidFill>
              </a:rPr>
              <a:t>#</a:t>
            </a:r>
            <a:r>
              <a:rPr lang="en-CA" dirty="0" smtClean="0">
                <a:solidFill>
                  <a:schemeClr val="accent5"/>
                </a:solidFill>
              </a:rPr>
              <a:t>1 			  </a:t>
            </a:r>
            <a:r>
              <a:rPr lang="en-CA" dirty="0" smtClean="0">
                <a:solidFill>
                  <a:srgbClr val="FFC000"/>
                </a:solidFill>
              </a:rPr>
              <a:t>Gel </a:t>
            </a:r>
            <a:r>
              <a:rPr lang="en-CA" dirty="0">
                <a:solidFill>
                  <a:srgbClr val="FFC000"/>
                </a:solidFill>
              </a:rPr>
              <a:t>#2</a:t>
            </a:r>
            <a:endParaRPr lang="en-CA" dirty="0" smtClean="0">
              <a:solidFill>
                <a:srgbClr val="FF0000"/>
              </a:solidFill>
            </a:endParaRPr>
          </a:p>
          <a:p>
            <a:endParaRPr lang="en-CA" dirty="0"/>
          </a:p>
          <a:p>
            <a:pPr lvl="1"/>
            <a:endParaRPr lang="en-CA" dirty="0"/>
          </a:p>
        </p:txBody>
      </p:sp>
      <p:pic>
        <p:nvPicPr>
          <p:cNvPr id="2050" name="Picture 2" descr="C:\Users\alexandk.KGH\Downloads\IMG_002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776" b="11802"/>
          <a:stretch/>
        </p:blipFill>
        <p:spPr bwMode="auto">
          <a:xfrm>
            <a:off x="1067790" y="3021281"/>
            <a:ext cx="3961410" cy="30747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3024250"/>
            <a:ext cx="2296547" cy="30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3466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1066800"/>
            <a:ext cx="8382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Irradiation day:</a:t>
            </a:r>
            <a:endParaRPr lang="en-CA" dirty="0"/>
          </a:p>
          <a:p>
            <a:pPr lvl="1"/>
            <a:r>
              <a:rPr lang="en-CA" dirty="0" smtClean="0"/>
              <a:t>Both gels are scanned post-irradiation, and are reconstructed to create 3D digital volumes</a:t>
            </a:r>
            <a:br>
              <a:rPr lang="en-CA" dirty="0" smtClean="0"/>
            </a:br>
            <a:r>
              <a:rPr lang="en-CA" dirty="0" smtClean="0">
                <a:solidFill>
                  <a:srgbClr val="FF0000"/>
                </a:solidFill>
              </a:rPr>
              <a:t>(Measured gel dosimeter volume, calibration gel volume)</a:t>
            </a:r>
            <a:endParaRPr lang="en-CA" dirty="0" smtClean="0"/>
          </a:p>
          <a:p>
            <a:pPr marL="0" indent="0">
              <a:buNone/>
            </a:pPr>
            <a:endParaRPr lang="en-CA" dirty="0" smtClean="0">
              <a:solidFill>
                <a:srgbClr val="FF0000"/>
              </a:solidFill>
            </a:endParaRPr>
          </a:p>
          <a:p>
            <a:endParaRPr lang="en-CA" dirty="0"/>
          </a:p>
          <a:p>
            <a:pPr lvl="1"/>
            <a:endParaRPr lang="en-CA" dirty="0"/>
          </a:p>
        </p:txBody>
      </p:sp>
    </p:spTree>
    <p:extLst>
      <p:ext uri="{BB962C8B-B14F-4D97-AF65-F5344CB8AC3E}">
        <p14:creationId xmlns:p14="http://schemas.microsoft.com/office/powerpoint/2010/main" val="13819197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Roadmap</a:t>
            </a:r>
            <a:endParaRPr lang="en-CA" b="1" dirty="0">
              <a:solidFill>
                <a:schemeClr val="tx2"/>
              </a:solidFill>
            </a:endParaRPr>
          </a:p>
        </p:txBody>
      </p:sp>
      <p:grpSp>
        <p:nvGrpSpPr>
          <p:cNvPr id="6" name="Group 5"/>
          <p:cNvGrpSpPr/>
          <p:nvPr/>
        </p:nvGrpSpPr>
        <p:grpSpPr>
          <a:xfrm>
            <a:off x="76200" y="762000"/>
            <a:ext cx="8991600" cy="6172200"/>
            <a:chOff x="-36512" y="404664"/>
            <a:chExt cx="9144391" cy="6142022"/>
          </a:xfrm>
        </p:grpSpPr>
        <p:pic>
          <p:nvPicPr>
            <p:cNvPr id="7" name="Picture 2" descr="C:\Users\Kevin\Dropbox\PhD Proposal\slicel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404664"/>
              <a:ext cx="9144391" cy="6142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988" y="2550974"/>
              <a:ext cx="144016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282021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Open Gel Dosimetry Analysis Slicelet</a:t>
            </a:r>
            <a:endParaRPr lang="en-CA" sz="4000" b="1" dirty="0">
              <a:solidFill>
                <a:schemeClr val="tx2"/>
              </a:solidFill>
            </a:endParaRPr>
          </a:p>
        </p:txBody>
      </p:sp>
      <p:sp>
        <p:nvSpPr>
          <p:cNvPr id="10" name="Down Arrow 9"/>
          <p:cNvSpPr/>
          <p:nvPr/>
        </p:nvSpPr>
        <p:spPr bwMode="auto">
          <a:xfrm>
            <a:off x="4427149" y="1713870"/>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54" t="3718" r="79844" b="93667"/>
          <a:stretch/>
        </p:blipFill>
        <p:spPr bwMode="auto">
          <a:xfrm>
            <a:off x="2369749" y="990440"/>
            <a:ext cx="3802451" cy="45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149" y="1215657"/>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0172" t="58759" r="71897" b="30758"/>
          <a:stretch/>
        </p:blipFill>
        <p:spPr bwMode="auto">
          <a:xfrm>
            <a:off x="2438400" y="2475870"/>
            <a:ext cx="4385339" cy="1602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827" y="3225275"/>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Down Arrow 15"/>
          <p:cNvSpPr/>
          <p:nvPr/>
        </p:nvSpPr>
        <p:spPr bwMode="auto">
          <a:xfrm>
            <a:off x="4427149" y="4304670"/>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5793" r="69052" b="70061"/>
          <a:stretch/>
        </p:blipFill>
        <p:spPr bwMode="auto">
          <a:xfrm>
            <a:off x="1431155" y="4953000"/>
            <a:ext cx="6569845" cy="55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376" y="5181600"/>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42159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Roadmap</a:t>
            </a:r>
            <a:endParaRPr lang="en-CA" b="1" dirty="0">
              <a:solidFill>
                <a:schemeClr val="tx2"/>
              </a:solidFill>
            </a:endParaRPr>
          </a:p>
        </p:txBody>
      </p:sp>
      <p:grpSp>
        <p:nvGrpSpPr>
          <p:cNvPr id="6" name="Group 5"/>
          <p:cNvGrpSpPr/>
          <p:nvPr/>
        </p:nvGrpSpPr>
        <p:grpSpPr>
          <a:xfrm>
            <a:off x="76200" y="762000"/>
            <a:ext cx="8991600" cy="6172200"/>
            <a:chOff x="-36512" y="404664"/>
            <a:chExt cx="9144391" cy="6142022"/>
          </a:xfrm>
        </p:grpSpPr>
        <p:pic>
          <p:nvPicPr>
            <p:cNvPr id="7" name="Picture 2" descr="C:\Users\Kevin\Dropbox\PhD Proposal\slicel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404664"/>
              <a:ext cx="9144391" cy="6142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988" y="2550974"/>
              <a:ext cx="144016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Rectangle 9"/>
          <p:cNvSpPr/>
          <p:nvPr/>
        </p:nvSpPr>
        <p:spPr>
          <a:xfrm>
            <a:off x="381000" y="762001"/>
            <a:ext cx="2820591" cy="228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743488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Learning objective</a:t>
            </a:r>
            <a:endParaRPr lang="en-CA" sz="4000" b="1" dirty="0">
              <a:solidFill>
                <a:schemeClr val="tx2"/>
              </a:solidFill>
            </a:endParaRPr>
          </a:p>
        </p:txBody>
      </p:sp>
      <p:sp>
        <p:nvSpPr>
          <p:cNvPr id="7" name="Text Box 3"/>
          <p:cNvSpPr txBox="1">
            <a:spLocks noChangeArrowheads="1"/>
          </p:cNvSpPr>
          <p:nvPr/>
        </p:nvSpPr>
        <p:spPr bwMode="auto">
          <a:xfrm>
            <a:off x="381000" y="2438400"/>
            <a:ext cx="8458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pPr algn="ctr" eaLnBrk="1" hangingPunct="1">
              <a:spcBef>
                <a:spcPts val="700"/>
              </a:spcBef>
            </a:pPr>
            <a:r>
              <a:rPr lang="en-US" altLang="en-US" sz="3200" dirty="0" smtClean="0">
                <a:solidFill>
                  <a:srgbClr val="000000"/>
                </a:solidFill>
                <a:latin typeface="+mn-lt"/>
              </a:rPr>
              <a:t>This </a:t>
            </a:r>
            <a:r>
              <a:rPr lang="en-US" altLang="en-US" sz="3200" dirty="0">
                <a:solidFill>
                  <a:srgbClr val="000000"/>
                </a:solidFill>
                <a:latin typeface="+mn-lt"/>
              </a:rPr>
              <a:t>tutorial </a:t>
            </a:r>
            <a:r>
              <a:rPr lang="en-US" altLang="en-US" sz="3200" dirty="0" smtClean="0">
                <a:solidFill>
                  <a:srgbClr val="000000"/>
                </a:solidFill>
                <a:latin typeface="+mn-lt"/>
              </a:rPr>
              <a:t>will teach you how to perform analysis of a gel dosimeter, imaged using an optical CT scanner.</a:t>
            </a:r>
            <a:endParaRPr lang="en-US" altLang="en-US" sz="3200" dirty="0">
              <a:solidFill>
                <a:srgbClr val="000000"/>
              </a:solidFill>
              <a:latin typeface="+mn-lt"/>
            </a:endParaRPr>
          </a:p>
        </p:txBody>
      </p:sp>
    </p:spTree>
    <p:extLst>
      <p:ext uri="{BB962C8B-B14F-4D97-AF65-F5344CB8AC3E}">
        <p14:creationId xmlns:p14="http://schemas.microsoft.com/office/powerpoint/2010/main" val="326084142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Slicelet</a:t>
            </a:r>
            <a:endParaRPr lang="en-CA" sz="4000" b="1" dirty="0">
              <a:solidFill>
                <a:schemeClr val="tx2"/>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793" t="19811" r="18354" b="25380"/>
          <a:stretch/>
        </p:blipFill>
        <p:spPr bwMode="auto">
          <a:xfrm>
            <a:off x="661357" y="914400"/>
            <a:ext cx="6428838" cy="3503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793" t="57824" r="60570" b="25380"/>
          <a:stretch/>
        </p:blipFill>
        <p:spPr bwMode="auto">
          <a:xfrm>
            <a:off x="3556958" y="3639019"/>
            <a:ext cx="4901242" cy="249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807625"/>
            <a:ext cx="353612" cy="5357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72635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Load Data</a:t>
            </a:r>
            <a:endParaRPr lang="en-CA" sz="4000" b="1" dirty="0">
              <a:solidFill>
                <a:schemeClr val="tx2"/>
              </a:solidFill>
            </a:endParaRPr>
          </a:p>
        </p:txBody>
      </p:sp>
      <p:sp>
        <p:nvSpPr>
          <p:cNvPr id="10" name="Down Arrow 9"/>
          <p:cNvSpPr/>
          <p:nvPr/>
        </p:nvSpPr>
        <p:spPr bwMode="auto">
          <a:xfrm>
            <a:off x="6570114" y="3155068"/>
            <a:ext cx="485775" cy="63242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Right Arrow 13"/>
          <p:cNvSpPr/>
          <p:nvPr/>
        </p:nvSpPr>
        <p:spPr bwMode="auto">
          <a:xfrm>
            <a:off x="4187969" y="2041384"/>
            <a:ext cx="615662"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35" t="19814" r="60603" b="41241"/>
          <a:stretch/>
        </p:blipFill>
        <p:spPr bwMode="auto">
          <a:xfrm>
            <a:off x="167287" y="990600"/>
            <a:ext cx="3815255" cy="4451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372" y="2149978"/>
            <a:ext cx="341235" cy="51702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80492" b="90731"/>
          <a:stretch/>
        </p:blipFill>
        <p:spPr bwMode="auto">
          <a:xfrm>
            <a:off x="5029200" y="1902700"/>
            <a:ext cx="3567605" cy="105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342528"/>
            <a:ext cx="387380" cy="58693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Content Placeholder 2"/>
          <p:cNvSpPr txBox="1">
            <a:spLocks/>
          </p:cNvSpPr>
          <p:nvPr/>
        </p:nvSpPr>
        <p:spPr bwMode="auto">
          <a:xfrm>
            <a:off x="4800600" y="3889032"/>
            <a:ext cx="41148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Select ‘DICOM’ folder that was just downloaded</a:t>
            </a:r>
          </a:p>
          <a:p>
            <a:pPr marL="0" indent="0" algn="ctr">
              <a:buNone/>
            </a:pPr>
            <a:endParaRPr lang="en-CA" sz="2400" dirty="0"/>
          </a:p>
          <a:p>
            <a:pPr marL="0" indent="0" algn="ctr">
              <a:buNone/>
            </a:pPr>
            <a:endParaRPr lang="en-CA" sz="2400" dirty="0" smtClean="0"/>
          </a:p>
        </p:txBody>
      </p:sp>
    </p:spTree>
    <p:extLst>
      <p:ext uri="{BB962C8B-B14F-4D97-AF65-F5344CB8AC3E}">
        <p14:creationId xmlns:p14="http://schemas.microsoft.com/office/powerpoint/2010/main" val="1398546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Load Data</a:t>
            </a:r>
            <a:endParaRPr lang="en-CA" sz="4000" b="1" dirty="0">
              <a:solidFill>
                <a:schemeClr val="tx2"/>
              </a:solidFill>
            </a:endParaRPr>
          </a:p>
        </p:txBody>
      </p:sp>
      <p:sp>
        <p:nvSpPr>
          <p:cNvPr id="18" name="Content Placeholder 2"/>
          <p:cNvSpPr txBox="1">
            <a:spLocks/>
          </p:cNvSpPr>
          <p:nvPr/>
        </p:nvSpPr>
        <p:spPr bwMode="auto">
          <a:xfrm>
            <a:off x="1066800" y="775648"/>
            <a:ext cx="68580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Select all data objects, and click Load.</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04" t="10188" r="51250" b="31667"/>
          <a:stretch/>
        </p:blipFill>
        <p:spPr bwMode="auto">
          <a:xfrm>
            <a:off x="1551296" y="1219280"/>
            <a:ext cx="5872182" cy="488935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880078"/>
            <a:ext cx="381000" cy="57727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90670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Load Data</a:t>
            </a:r>
            <a:endParaRPr lang="en-CA" sz="4000" b="1" dirty="0">
              <a:solidFill>
                <a:schemeClr val="tx2"/>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35" t="19814" r="60603" b="41241"/>
          <a:stretch/>
        </p:blipFill>
        <p:spPr bwMode="auto">
          <a:xfrm>
            <a:off x="533400" y="990600"/>
            <a:ext cx="3815255" cy="4451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484" y="2428905"/>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Content Placeholder 2"/>
          <p:cNvSpPr txBox="1">
            <a:spLocks/>
          </p:cNvSpPr>
          <p:nvPr/>
        </p:nvSpPr>
        <p:spPr bwMode="auto">
          <a:xfrm>
            <a:off x="4711889" y="1750659"/>
            <a:ext cx="41148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Select Optical Gel VFF Files</a:t>
            </a:r>
          </a:p>
        </p:txBody>
      </p:sp>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750" t="28666" r="33432" b="34667"/>
          <a:stretch/>
        </p:blipFill>
        <p:spPr bwMode="auto">
          <a:xfrm>
            <a:off x="3498648" y="3059780"/>
            <a:ext cx="4675350" cy="326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4225" y="5835597"/>
            <a:ext cx="373034" cy="56520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624785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Load Data</a:t>
            </a:r>
            <a:endParaRPr lang="en-CA" sz="4000" b="1" dirty="0">
              <a:solidFill>
                <a:schemeClr val="tx2"/>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35" t="19814" r="60603" b="41241"/>
          <a:stretch/>
        </p:blipFill>
        <p:spPr bwMode="auto">
          <a:xfrm>
            <a:off x="533400" y="990600"/>
            <a:ext cx="3815255" cy="4451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484" y="2428905"/>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Content Placeholder 2"/>
          <p:cNvSpPr txBox="1">
            <a:spLocks/>
          </p:cNvSpPr>
          <p:nvPr/>
        </p:nvSpPr>
        <p:spPr bwMode="auto">
          <a:xfrm>
            <a:off x="4711889" y="1750659"/>
            <a:ext cx="41148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Select Optical Gel VFF Files</a:t>
            </a:r>
          </a:p>
        </p:txBody>
      </p:sp>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0131" t="28666" r="30417" b="34667"/>
          <a:stretch/>
        </p:blipFill>
        <p:spPr bwMode="auto">
          <a:xfrm>
            <a:off x="3491541" y="3004740"/>
            <a:ext cx="5233738" cy="3040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849" y="5773169"/>
            <a:ext cx="421951" cy="63931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50094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Load Data</a:t>
            </a:r>
            <a:endParaRPr lang="en-CA" sz="4000" b="1" dirty="0">
              <a:solidFill>
                <a:schemeClr val="tx2"/>
              </a:solidFill>
            </a:endParaRPr>
          </a:p>
        </p:txBody>
      </p:sp>
      <p:sp>
        <p:nvSpPr>
          <p:cNvPr id="19" name="Content Placeholder 2"/>
          <p:cNvSpPr txBox="1">
            <a:spLocks/>
          </p:cNvSpPr>
          <p:nvPr/>
        </p:nvSpPr>
        <p:spPr bwMode="auto">
          <a:xfrm>
            <a:off x="5642344" y="4024114"/>
            <a:ext cx="3061293"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Assign data as shown</a:t>
            </a: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947" t="24694" r="60417" b="42666"/>
          <a:stretch/>
        </p:blipFill>
        <p:spPr bwMode="auto">
          <a:xfrm>
            <a:off x="685798" y="1349770"/>
            <a:ext cx="4736855" cy="468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4650" y="2819400"/>
            <a:ext cx="4953002" cy="30161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21854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Roadmap</a:t>
            </a:r>
            <a:endParaRPr lang="en-CA" b="1" dirty="0">
              <a:solidFill>
                <a:schemeClr val="tx2"/>
              </a:solidFill>
            </a:endParaRPr>
          </a:p>
        </p:txBody>
      </p:sp>
      <p:grpSp>
        <p:nvGrpSpPr>
          <p:cNvPr id="6" name="Group 5"/>
          <p:cNvGrpSpPr/>
          <p:nvPr/>
        </p:nvGrpSpPr>
        <p:grpSpPr>
          <a:xfrm>
            <a:off x="76200" y="762000"/>
            <a:ext cx="8991600" cy="6172200"/>
            <a:chOff x="-36512" y="404664"/>
            <a:chExt cx="9144391" cy="6142022"/>
          </a:xfrm>
        </p:grpSpPr>
        <p:pic>
          <p:nvPicPr>
            <p:cNvPr id="7" name="Picture 2" descr="C:\Users\Kevin\Dropbox\PhD Proposal\slicel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404664"/>
              <a:ext cx="9144391" cy="6142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988" y="2550974"/>
              <a:ext cx="144016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Rectangle 9"/>
          <p:cNvSpPr/>
          <p:nvPr/>
        </p:nvSpPr>
        <p:spPr>
          <a:xfrm>
            <a:off x="4572000" y="769088"/>
            <a:ext cx="3124200" cy="287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564169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  Registration</a:t>
            </a:r>
            <a:endParaRPr lang="en-CA" sz="4000" b="1" dirty="0">
              <a:solidFill>
                <a:schemeClr val="tx2"/>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06" t="19814" r="60522" b="45313"/>
          <a:stretch/>
        </p:blipFill>
        <p:spPr bwMode="auto">
          <a:xfrm>
            <a:off x="228599" y="1270557"/>
            <a:ext cx="3886201" cy="4097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019800" y="3480450"/>
            <a:ext cx="1371600"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OBI Volume</a:t>
            </a:r>
            <a:endParaRPr lang="en-CA" dirty="0">
              <a:solidFill>
                <a:schemeClr val="tx1"/>
              </a:solidFill>
            </a:endParaRPr>
          </a:p>
        </p:txBody>
      </p:sp>
      <p:sp>
        <p:nvSpPr>
          <p:cNvPr id="19" name="Rectangle 18"/>
          <p:cNvSpPr/>
          <p:nvPr/>
        </p:nvSpPr>
        <p:spPr>
          <a:xfrm>
            <a:off x="7000425" y="1567855"/>
            <a:ext cx="1676400" cy="914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Measured Gel Volume</a:t>
            </a:r>
            <a:endParaRPr lang="en-CA" dirty="0"/>
          </a:p>
        </p:txBody>
      </p:sp>
      <p:sp>
        <p:nvSpPr>
          <p:cNvPr id="20" name="Rectangle 19"/>
          <p:cNvSpPr/>
          <p:nvPr/>
        </p:nvSpPr>
        <p:spPr>
          <a:xfrm>
            <a:off x="4802866" y="1575450"/>
            <a:ext cx="1676400" cy="90864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Planning CT Volume</a:t>
            </a:r>
            <a:endParaRPr lang="en-CA" dirty="0"/>
          </a:p>
        </p:txBody>
      </p:sp>
      <p:sp>
        <p:nvSpPr>
          <p:cNvPr id="24" name="Right Arrow 23"/>
          <p:cNvSpPr/>
          <p:nvPr/>
        </p:nvSpPr>
        <p:spPr>
          <a:xfrm rot="3653800">
            <a:off x="5561675" y="2788805"/>
            <a:ext cx="679200" cy="421665"/>
          </a:xfrm>
          <a:prstGeom prs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Content Placeholder 2"/>
          <p:cNvSpPr txBox="1">
            <a:spLocks/>
          </p:cNvSpPr>
          <p:nvPr/>
        </p:nvSpPr>
        <p:spPr bwMode="auto">
          <a:xfrm>
            <a:off x="4267200" y="2973356"/>
            <a:ext cx="1479409"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Intensity based </a:t>
            </a:r>
            <a:br>
              <a:rPr lang="en-CA" sz="1600" dirty="0" smtClean="0"/>
            </a:br>
            <a:r>
              <a:rPr lang="en-CA" sz="1600" dirty="0" smtClean="0"/>
              <a:t>registration</a:t>
            </a:r>
            <a:br>
              <a:rPr lang="en-CA" sz="1600" dirty="0" smtClean="0"/>
            </a:br>
            <a:r>
              <a:rPr lang="en-CA" sz="1600" dirty="0" smtClean="0"/>
              <a:t>(Step 2.1)</a:t>
            </a:r>
          </a:p>
        </p:txBody>
      </p:sp>
      <p:sp>
        <p:nvSpPr>
          <p:cNvPr id="29" name="Right Arrow 28"/>
          <p:cNvSpPr/>
          <p:nvPr/>
        </p:nvSpPr>
        <p:spPr>
          <a:xfrm rot="7133022">
            <a:off x="7248043" y="2753240"/>
            <a:ext cx="679200" cy="421665"/>
          </a:xfrm>
          <a:prstGeom prs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Content Placeholder 2"/>
          <p:cNvSpPr txBox="1">
            <a:spLocks/>
          </p:cNvSpPr>
          <p:nvPr/>
        </p:nvSpPr>
        <p:spPr bwMode="auto">
          <a:xfrm>
            <a:off x="7436040" y="2963814"/>
            <a:ext cx="16002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Fiducial </a:t>
            </a:r>
            <a:br>
              <a:rPr lang="en-CA" sz="1600" dirty="0" smtClean="0"/>
            </a:br>
            <a:r>
              <a:rPr lang="en-CA" sz="1600" dirty="0" smtClean="0"/>
              <a:t>registration</a:t>
            </a:r>
            <a:br>
              <a:rPr lang="en-CA" sz="1600" dirty="0" smtClean="0"/>
            </a:br>
            <a:r>
              <a:rPr lang="en-CA" sz="1600" dirty="0" smtClean="0"/>
              <a:t>(Step 2.2)</a:t>
            </a:r>
          </a:p>
        </p:txBody>
      </p:sp>
      <p:sp>
        <p:nvSpPr>
          <p:cNvPr id="31" name="Content Placeholder 2"/>
          <p:cNvSpPr txBox="1">
            <a:spLocks/>
          </p:cNvSpPr>
          <p:nvPr/>
        </p:nvSpPr>
        <p:spPr bwMode="auto">
          <a:xfrm>
            <a:off x="4598719" y="4859367"/>
            <a:ext cx="396894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All data is registered to the OBI space</a:t>
            </a:r>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022400"/>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8143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2.1  Registration</a:t>
            </a:r>
            <a:endParaRPr lang="en-CA" sz="4000" b="1" dirty="0">
              <a:solidFill>
                <a:schemeClr val="tx2"/>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358" t="19498" r="17164" b="16657"/>
          <a:stretch/>
        </p:blipFill>
        <p:spPr bwMode="auto">
          <a:xfrm>
            <a:off x="1012192" y="788725"/>
            <a:ext cx="7143365" cy="4420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Content Placeholder 2"/>
          <p:cNvSpPr txBox="1">
            <a:spLocks/>
          </p:cNvSpPr>
          <p:nvPr/>
        </p:nvSpPr>
        <p:spPr bwMode="auto">
          <a:xfrm>
            <a:off x="597725" y="5410199"/>
            <a:ext cx="8077199" cy="4450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Planning CT Volume:  Grey                         OBI Volume:  Green </a:t>
            </a:r>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752600"/>
            <a:ext cx="355582" cy="53876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6752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2.1  Registration</a:t>
            </a:r>
            <a:endParaRPr lang="en-CA" sz="4000" b="1" dirty="0">
              <a:solidFill>
                <a:schemeClr val="tx2"/>
              </a:solidFill>
            </a:endParaRPr>
          </a:p>
        </p:txBody>
      </p:sp>
      <p:sp>
        <p:nvSpPr>
          <p:cNvPr id="23" name="Content Placeholder 2"/>
          <p:cNvSpPr txBox="1">
            <a:spLocks/>
          </p:cNvSpPr>
          <p:nvPr/>
        </p:nvSpPr>
        <p:spPr bwMode="auto">
          <a:xfrm>
            <a:off x="5257800" y="1447800"/>
            <a:ext cx="3668973" cy="2895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If auto-registration fails or needs adjusting, manual adjustments can be performed</a:t>
            </a:r>
          </a:p>
          <a:p>
            <a:pPr marL="0" indent="0" algn="ctr">
              <a:buNone/>
            </a:pPr>
            <a:endParaRPr lang="en-CA" sz="2800" dirty="0" smtClean="0"/>
          </a:p>
          <a:p>
            <a:pPr marL="0" indent="0" algn="ctr">
              <a:buNone/>
            </a:pPr>
            <a:endParaRPr lang="en-CA" sz="2800" dirty="0"/>
          </a:p>
          <a:p>
            <a:pPr marL="0" indent="0" algn="ctr">
              <a:buNone/>
            </a:pPr>
            <a:r>
              <a:rPr lang="en-CA" sz="2800" dirty="0" smtClean="0"/>
              <a:t>Use up/down arrows, or type in value</a:t>
            </a:r>
            <a:br>
              <a:rPr lang="en-CA" sz="2800" dirty="0" smtClean="0"/>
            </a:br>
            <a:r>
              <a:rPr lang="en-CA" sz="2800" dirty="0" smtClean="0"/>
              <a:t/>
            </a:r>
            <a:br>
              <a:rPr lang="en-CA" sz="2800" dirty="0" smtClean="0"/>
            </a:br>
            <a:endParaRPr lang="en-CA" sz="2800" dirty="0" smtClean="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06" t="27141" r="56269" b="35641"/>
          <a:stretch/>
        </p:blipFill>
        <p:spPr bwMode="auto">
          <a:xfrm>
            <a:off x="304800" y="1206591"/>
            <a:ext cx="4830877" cy="4508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24859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Material</a:t>
            </a:r>
            <a:endParaRPr lang="en-CA" sz="4000" b="1" dirty="0">
              <a:solidFill>
                <a:schemeClr val="tx2"/>
              </a:solidFill>
            </a:endParaRPr>
          </a:p>
        </p:txBody>
      </p:sp>
      <p:sp>
        <p:nvSpPr>
          <p:cNvPr id="5" name="Content Placeholder 2"/>
          <p:cNvSpPr txBox="1">
            <a:spLocks/>
          </p:cNvSpPr>
          <p:nvPr/>
        </p:nvSpPr>
        <p:spPr bwMode="auto">
          <a:xfrm>
            <a:off x="914400" y="1447800"/>
            <a:ext cx="8229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Connect to tutorial </a:t>
            </a:r>
            <a:r>
              <a:rPr lang="en-CA" dirty="0" err="1" smtClean="0"/>
              <a:t>wifi</a:t>
            </a:r>
            <a:r>
              <a:rPr lang="en-CA" dirty="0" smtClean="0"/>
              <a:t>:</a:t>
            </a:r>
            <a:br>
              <a:rPr lang="en-CA" dirty="0" smtClean="0"/>
            </a:br>
            <a:r>
              <a:rPr lang="en-CA" dirty="0" smtClean="0"/>
              <a:t>SSID: </a:t>
            </a:r>
            <a:r>
              <a:rPr lang="en-CA" i="1" dirty="0" smtClean="0"/>
              <a:t>SlicerRT1</a:t>
            </a:r>
            <a:r>
              <a:rPr lang="en-CA" dirty="0" smtClean="0"/>
              <a:t>, Password: </a:t>
            </a:r>
            <a:r>
              <a:rPr lang="en-CA" i="1" dirty="0" smtClean="0"/>
              <a:t>tutorial</a:t>
            </a:r>
          </a:p>
          <a:p>
            <a:r>
              <a:rPr lang="en-CA" dirty="0" smtClean="0"/>
              <a:t>Access download page:</a:t>
            </a:r>
            <a:br>
              <a:rPr lang="en-CA" dirty="0" smtClean="0"/>
            </a:br>
            <a:r>
              <a:rPr lang="en-CA" dirty="0" smtClean="0"/>
              <a:t>Enter in your web browser: </a:t>
            </a:r>
            <a:r>
              <a:rPr lang="en-CA" i="1" dirty="0" smtClean="0"/>
              <a:t>130.15.7.247</a:t>
            </a:r>
          </a:p>
          <a:p>
            <a:r>
              <a:rPr lang="en-CA" dirty="0" smtClean="0"/>
              <a:t>Follow the instructions</a:t>
            </a:r>
          </a:p>
          <a:p>
            <a:r>
              <a:rPr lang="en-CA" dirty="0" smtClean="0"/>
              <a:t>Supported platforms:</a:t>
            </a:r>
            <a:br>
              <a:rPr lang="en-CA" dirty="0" smtClean="0"/>
            </a:br>
            <a:r>
              <a:rPr lang="en-CA" dirty="0" smtClean="0"/>
              <a:t>       Windows,        Mac OSX,       Linux</a:t>
            </a:r>
          </a:p>
          <a:p>
            <a:pPr lvl="1"/>
            <a:r>
              <a:rPr lang="en-CA" dirty="0" smtClean="0"/>
              <a:t>32-bit is not supported!</a:t>
            </a:r>
          </a:p>
        </p:txBody>
      </p:sp>
      <p:pic>
        <p:nvPicPr>
          <p:cNvPr id="7" name="Picture 2" descr="Image result for window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157" t="20241" r="23159" b="18406"/>
          <a:stretch/>
        </p:blipFill>
        <p:spPr bwMode="auto">
          <a:xfrm>
            <a:off x="1384544" y="4724400"/>
            <a:ext cx="520456" cy="5204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berraf.info/assets/img/icons/linux.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019" t="11228" r="21606" b="27102"/>
          <a:stretch/>
        </p:blipFill>
        <p:spPr bwMode="auto">
          <a:xfrm>
            <a:off x="5969555" y="4655443"/>
            <a:ext cx="507445" cy="5270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www.qbittorrent.org/img/maco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798" y="4679046"/>
            <a:ext cx="552039" cy="5520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2400" y="907853"/>
            <a:ext cx="4187237" cy="461665"/>
          </a:xfrm>
          <a:prstGeom prst="rect">
            <a:avLst/>
          </a:prstGeom>
          <a:noFill/>
        </p:spPr>
        <p:txBody>
          <a:bodyPr wrap="none" rtlCol="0">
            <a:spAutoFit/>
          </a:bodyPr>
          <a:lstStyle/>
          <a:p>
            <a:r>
              <a:rPr lang="en-CA" sz="2400" i="1" dirty="0" smtClean="0">
                <a:latin typeface="+mn-lt"/>
              </a:rPr>
              <a:t>For those of you just joining us…</a:t>
            </a:r>
            <a:endParaRPr lang="en-CA" sz="2400" i="1" dirty="0">
              <a:latin typeface="+mn-lt"/>
            </a:endParaRPr>
          </a:p>
        </p:txBody>
      </p:sp>
    </p:spTree>
    <p:extLst>
      <p:ext uri="{BB962C8B-B14F-4D97-AF65-F5344CB8AC3E}">
        <p14:creationId xmlns:p14="http://schemas.microsoft.com/office/powerpoint/2010/main" val="34136466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2.1  Registration</a:t>
            </a:r>
            <a:endParaRPr lang="en-CA" sz="4000" b="1" dirty="0">
              <a:solidFill>
                <a:schemeClr val="tx2"/>
              </a:solidFill>
            </a:endParaRPr>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271240"/>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p:cNvSpPr txBox="1">
            <a:spLocks/>
          </p:cNvSpPr>
          <p:nvPr/>
        </p:nvSpPr>
        <p:spPr bwMode="auto">
          <a:xfrm>
            <a:off x="5257800" y="1447800"/>
            <a:ext cx="3668973" cy="2895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If auto-registration fails, or needs adjusting, manual adjustments can be performed</a:t>
            </a:r>
          </a:p>
          <a:p>
            <a:pPr marL="0" indent="0" algn="ctr">
              <a:buNone/>
            </a:pPr>
            <a:endParaRPr lang="en-CA" sz="2800" dirty="0" smtClean="0"/>
          </a:p>
          <a:p>
            <a:pPr marL="0" indent="0" algn="ctr">
              <a:buNone/>
            </a:pPr>
            <a:endParaRPr lang="en-CA" sz="2800" dirty="0"/>
          </a:p>
          <a:p>
            <a:pPr marL="0" indent="0" algn="ctr">
              <a:buNone/>
            </a:pPr>
            <a:r>
              <a:rPr lang="en-CA" sz="2800" dirty="0" smtClean="0"/>
              <a:t>Use up/down arrows, or type in value</a:t>
            </a:r>
            <a:br>
              <a:rPr lang="en-CA" sz="2800" dirty="0" smtClean="0"/>
            </a:br>
            <a:r>
              <a:rPr lang="en-CA" sz="2800" dirty="0" smtClean="0"/>
              <a:t/>
            </a:r>
            <a:br>
              <a:rPr lang="en-CA" sz="2800" dirty="0" smtClean="0"/>
            </a:br>
            <a:endParaRPr lang="en-CA" sz="2800" dirty="0" smtClean="0"/>
          </a:p>
        </p:txBody>
      </p:sp>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8806" t="27141" r="56269" b="35641"/>
          <a:stretch/>
        </p:blipFill>
        <p:spPr bwMode="auto">
          <a:xfrm>
            <a:off x="304800" y="1206591"/>
            <a:ext cx="4830877" cy="4508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66939" b="62186"/>
          <a:stretch/>
        </p:blipFill>
        <p:spPr bwMode="auto">
          <a:xfrm>
            <a:off x="-12776638" y="-843560"/>
            <a:ext cx="11512411" cy="822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408020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642" t="9254" r="13881" b="18627"/>
          <a:stretch/>
        </p:blipFill>
        <p:spPr bwMode="auto">
          <a:xfrm>
            <a:off x="546175" y="773629"/>
            <a:ext cx="8051650" cy="5223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Content Placeholder 2"/>
          <p:cNvSpPr txBox="1">
            <a:spLocks/>
          </p:cNvSpPr>
          <p:nvPr/>
        </p:nvSpPr>
        <p:spPr bwMode="auto">
          <a:xfrm>
            <a:off x="6172200" y="1501932"/>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OBI fiducial point selection</a:t>
            </a:r>
          </a:p>
        </p:txBody>
      </p:sp>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133600"/>
            <a:ext cx="352044" cy="5334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46048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642" t="9254" r="13881" b="18627"/>
          <a:stretch/>
        </p:blipFill>
        <p:spPr bwMode="auto">
          <a:xfrm>
            <a:off x="546175" y="773629"/>
            <a:ext cx="8051650" cy="5223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Content Placeholder 2"/>
          <p:cNvSpPr txBox="1">
            <a:spLocks/>
          </p:cNvSpPr>
          <p:nvPr/>
        </p:nvSpPr>
        <p:spPr bwMode="auto">
          <a:xfrm>
            <a:off x="6172200" y="1501932"/>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OBI fiducial point selection</a:t>
            </a:r>
          </a:p>
        </p:txBody>
      </p:sp>
      <p:sp>
        <p:nvSpPr>
          <p:cNvPr id="18" name="Content Placeholder 2"/>
          <p:cNvSpPr txBox="1">
            <a:spLocks/>
          </p:cNvSpPr>
          <p:nvPr/>
        </p:nvSpPr>
        <p:spPr bwMode="auto">
          <a:xfrm>
            <a:off x="6096000" y="3810000"/>
            <a:ext cx="2209800" cy="182879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Tip:  Hold the shift key and explore the volume </a:t>
            </a:r>
            <a:endParaRPr lang="en-CA" sz="2800" dirty="0" smtClean="0"/>
          </a:p>
        </p:txBody>
      </p:sp>
    </p:spTree>
    <p:extLst>
      <p:ext uri="{BB962C8B-B14F-4D97-AF65-F5344CB8AC3E}">
        <p14:creationId xmlns:p14="http://schemas.microsoft.com/office/powerpoint/2010/main" val="42688334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642" t="9254" r="13881" b="18627"/>
          <a:stretch/>
        </p:blipFill>
        <p:spPr bwMode="auto">
          <a:xfrm>
            <a:off x="546175" y="773629"/>
            <a:ext cx="8051650" cy="5223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751" y="2462253"/>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33249" y="2434629"/>
            <a:ext cx="441146" cy="369332"/>
          </a:xfrm>
          <a:prstGeom prst="rect">
            <a:avLst/>
          </a:prstGeom>
          <a:noFill/>
        </p:spPr>
        <p:txBody>
          <a:bodyPr wrap="none" rtlCol="0">
            <a:spAutoFit/>
          </a:bodyPr>
          <a:lstStyle/>
          <a:p>
            <a:r>
              <a:rPr lang="en-CA" dirty="0" smtClean="0"/>
              <a:t>#1</a:t>
            </a:r>
            <a:endParaRPr lang="en-CA" dirty="0"/>
          </a:p>
        </p:txBody>
      </p:sp>
      <p:sp>
        <p:nvSpPr>
          <p:cNvPr id="18" name="TextBox 17"/>
          <p:cNvSpPr txBox="1"/>
          <p:nvPr/>
        </p:nvSpPr>
        <p:spPr>
          <a:xfrm>
            <a:off x="4852514" y="1548161"/>
            <a:ext cx="441146" cy="369332"/>
          </a:xfrm>
          <a:prstGeom prst="rect">
            <a:avLst/>
          </a:prstGeom>
          <a:noFill/>
        </p:spPr>
        <p:txBody>
          <a:bodyPr wrap="none" rtlCol="0">
            <a:spAutoFit/>
          </a:bodyPr>
          <a:lstStyle/>
          <a:p>
            <a:r>
              <a:rPr lang="en-CA" dirty="0" smtClean="0"/>
              <a:t>#2</a:t>
            </a:r>
            <a:endParaRPr lang="en-CA" dirty="0"/>
          </a:p>
        </p:txBody>
      </p:sp>
      <p:sp>
        <p:nvSpPr>
          <p:cNvPr id="19" name="TextBox 18"/>
          <p:cNvSpPr txBox="1"/>
          <p:nvPr/>
        </p:nvSpPr>
        <p:spPr>
          <a:xfrm>
            <a:off x="4078594" y="1438994"/>
            <a:ext cx="441146" cy="369332"/>
          </a:xfrm>
          <a:prstGeom prst="rect">
            <a:avLst/>
          </a:prstGeom>
          <a:noFill/>
        </p:spPr>
        <p:txBody>
          <a:bodyPr wrap="none" rtlCol="0">
            <a:spAutoFit/>
          </a:bodyPr>
          <a:lstStyle/>
          <a:p>
            <a:r>
              <a:rPr lang="en-CA" dirty="0" smtClean="0"/>
              <a:t>#3</a:t>
            </a:r>
            <a:endParaRPr lang="en-CA" dirty="0"/>
          </a:p>
        </p:txBody>
      </p:sp>
      <p:sp>
        <p:nvSpPr>
          <p:cNvPr id="20" name="Content Placeholder 2"/>
          <p:cNvSpPr txBox="1">
            <a:spLocks/>
          </p:cNvSpPr>
          <p:nvPr/>
        </p:nvSpPr>
        <p:spPr bwMode="auto">
          <a:xfrm>
            <a:off x="6172200" y="1501932"/>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OBI fiducial point selection</a:t>
            </a:r>
          </a:p>
        </p:txBody>
      </p:sp>
    </p:spTree>
    <p:extLst>
      <p:ext uri="{BB962C8B-B14F-4D97-AF65-F5344CB8AC3E}">
        <p14:creationId xmlns:p14="http://schemas.microsoft.com/office/powerpoint/2010/main" val="41109973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858"/>
          <a:stretch/>
        </p:blipFill>
        <p:spPr bwMode="auto">
          <a:xfrm>
            <a:off x="533400" y="990600"/>
            <a:ext cx="8161861" cy="4904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Content Placeholder 2"/>
          <p:cNvSpPr txBox="1">
            <a:spLocks/>
          </p:cNvSpPr>
          <p:nvPr/>
        </p:nvSpPr>
        <p:spPr bwMode="auto">
          <a:xfrm>
            <a:off x="6308834" y="1595141"/>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OBI fiducial point selection</a:t>
            </a:r>
          </a:p>
        </p:txBody>
      </p:sp>
    </p:spTree>
    <p:extLst>
      <p:ext uri="{BB962C8B-B14F-4D97-AF65-F5344CB8AC3E}">
        <p14:creationId xmlns:p14="http://schemas.microsoft.com/office/powerpoint/2010/main" val="2671964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39" b="3857"/>
          <a:stretch/>
        </p:blipFill>
        <p:spPr bwMode="auto">
          <a:xfrm>
            <a:off x="533400" y="1084384"/>
            <a:ext cx="8161861" cy="4810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a:xfrm>
            <a:off x="685800" y="2057400"/>
            <a:ext cx="2514600" cy="9139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680" r="67183" b="60852"/>
          <a:stretch/>
        </p:blipFill>
        <p:spPr bwMode="auto">
          <a:xfrm>
            <a:off x="2057400" y="2275806"/>
            <a:ext cx="4731764" cy="29259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3" name="Content Placeholder 2"/>
          <p:cNvSpPr txBox="1">
            <a:spLocks/>
          </p:cNvSpPr>
          <p:nvPr/>
        </p:nvSpPr>
        <p:spPr bwMode="auto">
          <a:xfrm>
            <a:off x="2286000" y="4572000"/>
            <a:ext cx="4429516" cy="9499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000" dirty="0" smtClean="0"/>
              <a:t>Fiducial coordinates populate the table</a:t>
            </a:r>
          </a:p>
        </p:txBody>
      </p:sp>
      <p:sp>
        <p:nvSpPr>
          <p:cNvPr id="19" name="Rectangle 18"/>
          <p:cNvSpPr/>
          <p:nvPr/>
        </p:nvSpPr>
        <p:spPr>
          <a:xfrm>
            <a:off x="2362200" y="3658089"/>
            <a:ext cx="4426964" cy="9139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3212933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77" t="22000" r="18750" b="18000"/>
          <a:stretch/>
        </p:blipFill>
        <p:spPr bwMode="auto">
          <a:xfrm>
            <a:off x="457200" y="1103231"/>
            <a:ext cx="7909035" cy="4732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Content Placeholder 2"/>
          <p:cNvSpPr txBox="1">
            <a:spLocks/>
          </p:cNvSpPr>
          <p:nvPr/>
        </p:nvSpPr>
        <p:spPr bwMode="auto">
          <a:xfrm>
            <a:off x="6006664" y="1588419"/>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Optical CT fiducial point selection</a:t>
            </a:r>
          </a:p>
        </p:txBody>
      </p:sp>
    </p:spTree>
    <p:extLst>
      <p:ext uri="{BB962C8B-B14F-4D97-AF65-F5344CB8AC3E}">
        <p14:creationId xmlns:p14="http://schemas.microsoft.com/office/powerpoint/2010/main" val="354150712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77" t="22000" r="18750" b="18000"/>
          <a:stretch/>
        </p:blipFill>
        <p:spPr bwMode="auto">
          <a:xfrm>
            <a:off x="457200" y="1103231"/>
            <a:ext cx="7909035" cy="4732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Content Placeholder 2"/>
          <p:cNvSpPr txBox="1">
            <a:spLocks/>
          </p:cNvSpPr>
          <p:nvPr/>
        </p:nvSpPr>
        <p:spPr bwMode="auto">
          <a:xfrm>
            <a:off x="6006664" y="1588419"/>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Optical CT fiducial point selection</a:t>
            </a:r>
          </a:p>
        </p:txBody>
      </p:sp>
      <p:sp>
        <p:nvSpPr>
          <p:cNvPr id="18" name="Content Placeholder 2"/>
          <p:cNvSpPr txBox="1">
            <a:spLocks/>
          </p:cNvSpPr>
          <p:nvPr/>
        </p:nvSpPr>
        <p:spPr bwMode="auto">
          <a:xfrm>
            <a:off x="6096000" y="3810000"/>
            <a:ext cx="2209800" cy="182879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000" dirty="0" smtClean="0"/>
              <a:t>Tip:  Adjust the window/level by clicking, holding, and dragging up/down and left/right</a:t>
            </a:r>
            <a:endParaRPr lang="en-CA" sz="2000" dirty="0" smtClean="0"/>
          </a:p>
        </p:txBody>
      </p:sp>
    </p:spTree>
    <p:extLst>
      <p:ext uri="{BB962C8B-B14F-4D97-AF65-F5344CB8AC3E}">
        <p14:creationId xmlns:p14="http://schemas.microsoft.com/office/powerpoint/2010/main" val="244454914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707" t="22207" r="18750" b="18000"/>
          <a:stretch/>
        </p:blipFill>
        <p:spPr bwMode="auto">
          <a:xfrm>
            <a:off x="228600" y="1028982"/>
            <a:ext cx="8308817" cy="496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Content Placeholder 2"/>
          <p:cNvSpPr txBox="1">
            <a:spLocks/>
          </p:cNvSpPr>
          <p:nvPr/>
        </p:nvSpPr>
        <p:spPr bwMode="auto">
          <a:xfrm>
            <a:off x="6172200" y="1501932"/>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Optical CT fiducial point selection</a:t>
            </a:r>
          </a:p>
        </p:txBody>
      </p:sp>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966" y="2169341"/>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77560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66" t="22320" r="18635" b="17680"/>
          <a:stretch/>
        </p:blipFill>
        <p:spPr bwMode="auto">
          <a:xfrm>
            <a:off x="1752600" y="2346776"/>
            <a:ext cx="6074974" cy="3644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66" t="39221" r="60700" b="55566"/>
          <a:stretch/>
        </p:blipFill>
        <p:spPr bwMode="auto">
          <a:xfrm>
            <a:off x="1880693" y="838200"/>
            <a:ext cx="5437787" cy="867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440865"/>
            <a:ext cx="399708" cy="6056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1135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Install 3D Slicer</a:t>
            </a:r>
            <a:endParaRPr lang="en-CA" sz="4000" b="1" dirty="0">
              <a:solidFill>
                <a:schemeClr val="tx2"/>
              </a:solidFill>
            </a:endParaRPr>
          </a:p>
        </p:txBody>
      </p:sp>
      <p:sp>
        <p:nvSpPr>
          <p:cNvPr id="12" name="Content Placeholder 2"/>
          <p:cNvSpPr txBox="1">
            <a:spLocks/>
          </p:cNvSpPr>
          <p:nvPr/>
        </p:nvSpPr>
        <p:spPr bwMode="auto">
          <a:xfrm>
            <a:off x="457200" y="1752600"/>
            <a:ext cx="82296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Find the downloaded 3D Slicer package on your computer</a:t>
            </a:r>
          </a:p>
          <a:p>
            <a:endParaRPr lang="en-CA" dirty="0" smtClean="0"/>
          </a:p>
          <a:p>
            <a:r>
              <a:rPr lang="en-CA" dirty="0" smtClean="0"/>
              <a:t>Follow the usual steps to install an application</a:t>
            </a:r>
          </a:p>
          <a:p>
            <a:pPr lvl="1"/>
            <a:r>
              <a:rPr lang="en-CA" dirty="0" smtClean="0"/>
              <a:t>Different for each operating system</a:t>
            </a:r>
            <a:endParaRPr lang="en-CA" dirty="0"/>
          </a:p>
        </p:txBody>
      </p:sp>
    </p:spTree>
    <p:extLst>
      <p:ext uri="{BB962C8B-B14F-4D97-AF65-F5344CB8AC3E}">
        <p14:creationId xmlns:p14="http://schemas.microsoft.com/office/powerpoint/2010/main" val="11779207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40</a:t>
            </a:fld>
            <a:r>
              <a:rPr lang="en-US" smtClean="0"/>
              <a:t> -</a:t>
            </a:r>
            <a:endParaRPr lang="en-US" dirty="0"/>
          </a:p>
        </p:txBody>
      </p:sp>
      <p:sp>
        <p:nvSpPr>
          <p:cNvPr id="3" name="Rectangle 2"/>
          <p:cNvSpPr/>
          <p:nvPr/>
        </p:nvSpPr>
        <p:spPr>
          <a:xfrm>
            <a:off x="609600" y="1524000"/>
            <a:ext cx="7848600" cy="461665"/>
          </a:xfrm>
          <a:prstGeom prst="rect">
            <a:avLst/>
          </a:prstGeom>
        </p:spPr>
        <p:txBody>
          <a:bodyPr wrap="square">
            <a:spAutoFit/>
          </a:bodyPr>
          <a:lstStyle/>
          <a:p>
            <a:r>
              <a:rPr lang="en-US" sz="2400" i="1" dirty="0" smtClean="0"/>
              <a:t>“How accurate is </a:t>
            </a:r>
            <a:r>
              <a:rPr lang="en-US" sz="2400" i="1" dirty="0" err="1" smtClean="0"/>
              <a:t>fiducial</a:t>
            </a:r>
            <a:r>
              <a:rPr lang="en-US" sz="2400" i="1" dirty="0" smtClean="0"/>
              <a:t> registration?”</a:t>
            </a:r>
            <a:endParaRPr lang="en-US" sz="2400" i="1"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From our online survey</a:t>
            </a:r>
            <a:endParaRPr lang="en-CA" sz="4000" b="1" dirty="0">
              <a:solidFill>
                <a:schemeClr val="tx2"/>
              </a:solidFill>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66" t="39437" r="60693" b="53362"/>
          <a:stretch/>
        </p:blipFill>
        <p:spPr bwMode="auto">
          <a:xfrm>
            <a:off x="1752600" y="3124200"/>
            <a:ext cx="5383710" cy="1185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451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41</a:t>
            </a:fld>
            <a:r>
              <a:rPr lang="en-US" smtClean="0"/>
              <a:t> -</a:t>
            </a:r>
            <a:endParaRPr lang="en-US" dirty="0"/>
          </a:p>
        </p:txBody>
      </p:sp>
      <p:sp>
        <p:nvSpPr>
          <p:cNvPr id="3" name="Rectangle 2"/>
          <p:cNvSpPr/>
          <p:nvPr/>
        </p:nvSpPr>
        <p:spPr>
          <a:xfrm>
            <a:off x="609600" y="1524000"/>
            <a:ext cx="7848600" cy="461665"/>
          </a:xfrm>
          <a:prstGeom prst="rect">
            <a:avLst/>
          </a:prstGeom>
        </p:spPr>
        <p:txBody>
          <a:bodyPr wrap="square">
            <a:spAutoFit/>
          </a:bodyPr>
          <a:lstStyle/>
          <a:p>
            <a:r>
              <a:rPr lang="en-US" sz="2400" i="1" dirty="0" smtClean="0"/>
              <a:t>“How accurate is </a:t>
            </a:r>
            <a:r>
              <a:rPr lang="en-US" sz="2400" i="1" dirty="0" err="1" smtClean="0"/>
              <a:t>fiducial</a:t>
            </a:r>
            <a:r>
              <a:rPr lang="en-US" sz="2400" i="1" dirty="0" smtClean="0"/>
              <a:t> registration?”</a:t>
            </a:r>
            <a:endParaRPr lang="en-US" sz="2400" i="1"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From our online survey</a:t>
            </a:r>
            <a:endParaRPr lang="en-CA" sz="4000" b="1" dirty="0">
              <a:solidFill>
                <a:schemeClr val="tx2"/>
              </a:solidFill>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66" t="39437" r="60693" b="53362"/>
          <a:stretch/>
        </p:blipFill>
        <p:spPr bwMode="auto">
          <a:xfrm>
            <a:off x="1752600" y="3124200"/>
            <a:ext cx="5383710" cy="1185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800600" y="4800600"/>
            <a:ext cx="3581400" cy="1200328"/>
          </a:xfrm>
          <a:prstGeom prst="rect">
            <a:avLst/>
          </a:prstGeom>
        </p:spPr>
        <p:txBody>
          <a:bodyPr wrap="square">
            <a:spAutoFit/>
          </a:bodyPr>
          <a:lstStyle/>
          <a:p>
            <a:pPr algn="ctr"/>
            <a:r>
              <a:rPr lang="en-US" sz="2400" dirty="0" smtClean="0"/>
              <a:t>Root-mean square error between the two sets of </a:t>
            </a:r>
            <a:r>
              <a:rPr lang="en-US" sz="2400" dirty="0" err="1" smtClean="0"/>
              <a:t>fiducial</a:t>
            </a:r>
            <a:r>
              <a:rPr lang="en-US" sz="2400" dirty="0" smtClean="0"/>
              <a:t> points</a:t>
            </a:r>
            <a:endParaRPr lang="en-US" sz="2400" dirty="0"/>
          </a:p>
        </p:txBody>
      </p:sp>
      <p:cxnSp>
        <p:nvCxnSpPr>
          <p:cNvPr id="8" name="Straight Arrow Connector 7"/>
          <p:cNvCxnSpPr/>
          <p:nvPr/>
        </p:nvCxnSpPr>
        <p:spPr>
          <a:xfrm flipH="1" flipV="1">
            <a:off x="4724400" y="4267200"/>
            <a:ext cx="381000" cy="45720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9929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Roadmap</a:t>
            </a:r>
            <a:endParaRPr lang="en-CA" b="1" dirty="0">
              <a:solidFill>
                <a:schemeClr val="tx2"/>
              </a:solidFill>
            </a:endParaRPr>
          </a:p>
        </p:txBody>
      </p:sp>
      <p:grpSp>
        <p:nvGrpSpPr>
          <p:cNvPr id="6" name="Group 5"/>
          <p:cNvGrpSpPr/>
          <p:nvPr/>
        </p:nvGrpSpPr>
        <p:grpSpPr>
          <a:xfrm>
            <a:off x="76200" y="762000"/>
            <a:ext cx="8991600" cy="6172200"/>
            <a:chOff x="-36512" y="404664"/>
            <a:chExt cx="9144391" cy="6142022"/>
          </a:xfrm>
        </p:grpSpPr>
        <p:pic>
          <p:nvPicPr>
            <p:cNvPr id="7" name="Picture 2" descr="C:\Users\Kevin\Dropbox\PhD Proposal\slicel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404664"/>
              <a:ext cx="9144391" cy="6142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988" y="2550974"/>
              <a:ext cx="144016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a:xfrm>
            <a:off x="4572000" y="3855188"/>
            <a:ext cx="3154712" cy="287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2542922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 Calibration</a:t>
            </a:r>
            <a:endParaRPr lang="en-CA" sz="4000" b="1" dirty="0">
              <a:solidFill>
                <a:schemeClr val="tx2"/>
              </a:solidFill>
            </a:endParaRPr>
          </a:p>
        </p:txBody>
      </p:sp>
      <p:sp>
        <p:nvSpPr>
          <p:cNvPr id="23" name="Content Placeholder 2"/>
          <p:cNvSpPr txBox="1">
            <a:spLocks/>
          </p:cNvSpPr>
          <p:nvPr/>
        </p:nvSpPr>
        <p:spPr bwMode="auto">
          <a:xfrm>
            <a:off x="438150" y="1066801"/>
            <a:ext cx="8153400" cy="43850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Determine how optical density in the gel relates to dose</a:t>
            </a:r>
          </a:p>
          <a:p>
            <a:endParaRPr lang="en-CA" dirty="0"/>
          </a:p>
          <a:p>
            <a:r>
              <a:rPr lang="en-CA" dirty="0" smtClean="0"/>
              <a:t>Here, we use a percent depth-dose (PDD) method about the central axis of the gel jar </a:t>
            </a:r>
            <a:br>
              <a:rPr lang="en-CA" dirty="0" smtClean="0"/>
            </a:br>
            <a:endParaRPr lang="en-CA" dirty="0" smtClean="0"/>
          </a:p>
          <a:p>
            <a:r>
              <a:rPr lang="en-CA" dirty="0" smtClean="0"/>
              <a:t>We will align:</a:t>
            </a:r>
          </a:p>
          <a:p>
            <a:pPr lvl="2"/>
            <a:r>
              <a:rPr lang="en-CA" dirty="0" smtClean="0"/>
              <a:t>Gel optical density measurements</a:t>
            </a:r>
          </a:p>
          <a:p>
            <a:pPr lvl="2"/>
            <a:r>
              <a:rPr lang="en-CA" dirty="0" smtClean="0"/>
              <a:t>Water tank ion chamber PDD data</a:t>
            </a:r>
            <a:endParaRPr lang="en-CA" dirty="0"/>
          </a:p>
          <a:p>
            <a:pPr lvl="1"/>
            <a:endParaRPr lang="en-CA" dirty="0"/>
          </a:p>
        </p:txBody>
      </p:sp>
    </p:spTree>
    <p:extLst>
      <p:ext uri="{BB962C8B-B14F-4D97-AF65-F5344CB8AC3E}">
        <p14:creationId xmlns:p14="http://schemas.microsoft.com/office/powerpoint/2010/main" val="198615517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124" t="29333" r="58333" b="33334"/>
          <a:stretch/>
        </p:blipFill>
        <p:spPr bwMode="auto">
          <a:xfrm>
            <a:off x="754116" y="1219200"/>
            <a:ext cx="4122684" cy="4267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6451969" y="1501994"/>
            <a:ext cx="1091966" cy="461665"/>
          </a:xfrm>
          <a:prstGeom prst="rect">
            <a:avLst/>
          </a:prstGeom>
        </p:spPr>
        <p:txBody>
          <a:bodyPr wrap="none">
            <a:spAutoFit/>
          </a:bodyPr>
          <a:lstStyle/>
          <a:p>
            <a:pPr marL="0" indent="0">
              <a:buNone/>
            </a:pPr>
            <a:r>
              <a:rPr lang="en-CA" sz="2400" dirty="0">
                <a:solidFill>
                  <a:srgbClr val="FFC000"/>
                </a:solidFill>
              </a:rPr>
              <a:t>Gel #2</a:t>
            </a:r>
            <a:endParaRPr lang="en-CA" sz="2400" dirty="0">
              <a:solidFill>
                <a:srgbClr val="FF0000"/>
              </a:solidFill>
            </a:endParaRPr>
          </a:p>
        </p:txBody>
      </p:sp>
      <p:pic>
        <p:nvPicPr>
          <p:cNvPr id="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2927" y="2016735"/>
            <a:ext cx="2250050" cy="3012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63122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124" t="29333" r="58333" b="33334"/>
          <a:stretch/>
        </p:blipFill>
        <p:spPr bwMode="auto">
          <a:xfrm>
            <a:off x="304800" y="1219200"/>
            <a:ext cx="4122684" cy="4267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8" name="Rectangle 17"/>
          <p:cNvSpPr/>
          <p:nvPr/>
        </p:nvSpPr>
        <p:spPr>
          <a:xfrm>
            <a:off x="465084" y="1889820"/>
            <a:ext cx="3905250" cy="281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646" t="22223" r="45384" b="37414"/>
          <a:stretch/>
        </p:blipFill>
        <p:spPr bwMode="auto">
          <a:xfrm>
            <a:off x="5029200" y="1117548"/>
            <a:ext cx="3621727" cy="2540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Content Placeholder 2"/>
          <p:cNvSpPr txBox="1">
            <a:spLocks/>
          </p:cNvSpPr>
          <p:nvPr/>
        </p:nvSpPr>
        <p:spPr bwMode="auto">
          <a:xfrm>
            <a:off x="5029199" y="4002160"/>
            <a:ext cx="3668973" cy="7249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Select </a:t>
            </a:r>
            <a:r>
              <a:rPr lang="en-CA" sz="2800" i="1" dirty="0" smtClean="0"/>
              <a:t>12MeV.csv</a:t>
            </a:r>
            <a:r>
              <a:rPr lang="en-CA" sz="2800" dirty="0" smtClean="0"/>
              <a:t> file, and click ‘Open’</a:t>
            </a:r>
            <a:br>
              <a:rPr lang="en-CA" sz="2800" dirty="0" smtClean="0"/>
            </a:br>
            <a:r>
              <a:rPr lang="en-CA" sz="2800" dirty="0" smtClean="0"/>
              <a:t/>
            </a:r>
            <a:br>
              <a:rPr lang="en-CA" sz="2800" dirty="0" smtClean="0"/>
            </a:br>
            <a:endParaRPr lang="en-CA" sz="2800" dirty="0" smtClean="0"/>
          </a:p>
        </p:txBody>
      </p:sp>
    </p:spTree>
    <p:extLst>
      <p:ext uri="{BB962C8B-B14F-4D97-AF65-F5344CB8AC3E}">
        <p14:creationId xmlns:p14="http://schemas.microsoft.com/office/powerpoint/2010/main" val="44375640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124" t="29333" r="58333" b="33334"/>
          <a:stretch/>
        </p:blipFill>
        <p:spPr bwMode="auto">
          <a:xfrm>
            <a:off x="304800" y="1219200"/>
            <a:ext cx="4122684" cy="4267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65" t="9438" r="29797"/>
          <a:stretch/>
        </p:blipFill>
        <p:spPr bwMode="auto">
          <a:xfrm>
            <a:off x="6488032" y="4454730"/>
            <a:ext cx="993615" cy="179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Content Placeholder 2"/>
          <p:cNvSpPr txBox="1">
            <a:spLocks/>
          </p:cNvSpPr>
          <p:nvPr/>
        </p:nvSpPr>
        <p:spPr bwMode="auto">
          <a:xfrm>
            <a:off x="4998984" y="1126096"/>
            <a:ext cx="4114799" cy="3507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For this delivery:</a:t>
            </a:r>
          </a:p>
          <a:p>
            <a:pPr marL="0" indent="0">
              <a:buNone/>
            </a:pPr>
            <a:r>
              <a:rPr lang="en-CA" sz="1100" dirty="0" smtClean="0"/>
              <a:t/>
            </a:r>
            <a:br>
              <a:rPr lang="en-CA" sz="1100" dirty="0" smtClean="0"/>
            </a:br>
            <a:r>
              <a:rPr lang="en-CA" sz="2000" dirty="0" smtClean="0"/>
              <a:t>Relative dose factor (RDF) = 0.989 </a:t>
            </a:r>
          </a:p>
          <a:p>
            <a:pPr marL="0" indent="0">
              <a:buNone/>
            </a:pPr>
            <a:r>
              <a:rPr lang="en-CA" sz="2000" dirty="0" smtClean="0"/>
              <a:t>(6x6 cm</a:t>
            </a:r>
            <a:r>
              <a:rPr lang="en-CA" sz="2000" baseline="30000" dirty="0" smtClean="0"/>
              <a:t>2</a:t>
            </a:r>
            <a:r>
              <a:rPr lang="en-CA" sz="2000" dirty="0" smtClean="0"/>
              <a:t>, 12 MeV electron beam)</a:t>
            </a:r>
            <a:br>
              <a:rPr lang="en-CA" sz="2000" dirty="0" smtClean="0"/>
            </a:br>
            <a:endParaRPr lang="en-CA" sz="2000" dirty="0"/>
          </a:p>
          <a:p>
            <a:pPr marL="0" indent="0">
              <a:buNone/>
            </a:pPr>
            <a:r>
              <a:rPr lang="en-CA" sz="2000" dirty="0" smtClean="0"/>
              <a:t>Delivered monitor units (MUs) = 300</a:t>
            </a:r>
          </a:p>
          <a:p>
            <a:pPr marL="0" indent="0">
              <a:buNone/>
            </a:pPr>
            <a:endParaRPr lang="en-CA" sz="2000" dirty="0"/>
          </a:p>
          <a:p>
            <a:pPr marL="0" indent="0">
              <a:buNone/>
            </a:pPr>
            <a:r>
              <a:rPr lang="en-CA" sz="2000" dirty="0" smtClean="0"/>
              <a:t>Averaging radius (mm) = 5</a:t>
            </a:r>
          </a:p>
        </p:txBody>
      </p:sp>
      <p:cxnSp>
        <p:nvCxnSpPr>
          <p:cNvPr id="6" name="Straight Arrow Connector 5"/>
          <p:cNvCxnSpPr/>
          <p:nvPr/>
        </p:nvCxnSpPr>
        <p:spPr>
          <a:xfrm flipH="1">
            <a:off x="4476751" y="2228757"/>
            <a:ext cx="523874" cy="894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1"/>
          </p:cNvCxnSpPr>
          <p:nvPr/>
        </p:nvCxnSpPr>
        <p:spPr>
          <a:xfrm flipH="1" flipV="1">
            <a:off x="4456059" y="2731301"/>
            <a:ext cx="542925" cy="1487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4427485" y="3045625"/>
            <a:ext cx="573140" cy="5357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81134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731" t="29333" r="58433" b="33971"/>
          <a:stretch/>
        </p:blipFill>
        <p:spPr bwMode="auto">
          <a:xfrm>
            <a:off x="2106728" y="1000958"/>
            <a:ext cx="4930544" cy="49520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280175"/>
            <a:ext cx="428690" cy="64953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837490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sp>
        <p:nvSpPr>
          <p:cNvPr id="22" name="Content Placeholder 2"/>
          <p:cNvSpPr txBox="1">
            <a:spLocks/>
          </p:cNvSpPr>
          <p:nvPr/>
        </p:nvSpPr>
        <p:spPr bwMode="auto">
          <a:xfrm>
            <a:off x="662266" y="874255"/>
            <a:ext cx="3524972"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smtClean="0"/>
              <a:t>Automated PDD alignment</a:t>
            </a:r>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239" t="9672" r="51863" b="52716"/>
          <a:stretch/>
        </p:blipFill>
        <p:spPr bwMode="auto">
          <a:xfrm>
            <a:off x="381000" y="1441463"/>
            <a:ext cx="4114800" cy="31305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8" name="Content Placeholder 2"/>
          <p:cNvSpPr txBox="1">
            <a:spLocks/>
          </p:cNvSpPr>
          <p:nvPr/>
        </p:nvSpPr>
        <p:spPr bwMode="auto">
          <a:xfrm>
            <a:off x="359390" y="4724400"/>
            <a:ext cx="5431810"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smtClean="0">
                <a:solidFill>
                  <a:srgbClr val="0070C0"/>
                </a:solidFill>
              </a:rPr>
              <a:t>Blue</a:t>
            </a:r>
            <a:r>
              <a:rPr lang="en-CA" sz="2000" dirty="0" smtClean="0"/>
              <a:t>:	Commissioning PDD data</a:t>
            </a:r>
            <a:br>
              <a:rPr lang="en-CA" sz="2000" dirty="0" smtClean="0"/>
            </a:br>
            <a:r>
              <a:rPr lang="en-CA" sz="2000" dirty="0" smtClean="0">
                <a:solidFill>
                  <a:srgbClr val="FF0000"/>
                </a:solidFill>
              </a:rPr>
              <a:t>Red</a:t>
            </a:r>
            <a:r>
              <a:rPr lang="en-CA" sz="2000" dirty="0" smtClean="0"/>
              <a:t>:	Raw optical density data</a:t>
            </a:r>
            <a:r>
              <a:rPr lang="en-CA" sz="2000" dirty="0"/>
              <a:t/>
            </a:r>
            <a:br>
              <a:rPr lang="en-CA" sz="2000" dirty="0"/>
            </a:br>
            <a:r>
              <a:rPr lang="en-CA" sz="2000" dirty="0" smtClean="0">
                <a:solidFill>
                  <a:srgbClr val="00B050"/>
                </a:solidFill>
              </a:rPr>
              <a:t>Green</a:t>
            </a:r>
            <a:r>
              <a:rPr lang="en-CA" sz="2000" dirty="0" smtClean="0"/>
              <a:t>:	Shifted and scaled optical density data</a:t>
            </a:r>
          </a:p>
        </p:txBody>
      </p:sp>
      <p:pic>
        <p:nvPicPr>
          <p:cNvPr id="2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65" t="9438" r="29797"/>
          <a:stretch/>
        </p:blipFill>
        <p:spPr bwMode="auto">
          <a:xfrm>
            <a:off x="6934200" y="335647"/>
            <a:ext cx="1038199" cy="1874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4" name="Straight Arrow Connector 23"/>
          <p:cNvCxnSpPr/>
          <p:nvPr/>
        </p:nvCxnSpPr>
        <p:spPr>
          <a:xfrm>
            <a:off x="7453299" y="707842"/>
            <a:ext cx="1" cy="838285"/>
          </a:xfrm>
          <a:prstGeom prst="straightConnector1">
            <a:avLst/>
          </a:prstGeom>
          <a:ln w="28575">
            <a:solidFill>
              <a:schemeClr val="bg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5" name="Content Placeholder 2"/>
          <p:cNvSpPr txBox="1">
            <a:spLocks/>
          </p:cNvSpPr>
          <p:nvPr/>
        </p:nvSpPr>
        <p:spPr bwMode="auto">
          <a:xfrm>
            <a:off x="5257800" y="2819106"/>
            <a:ext cx="3267333"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smtClean="0"/>
              <a:t>Adjust alignment using:</a:t>
            </a:r>
          </a:p>
        </p:txBody>
      </p:sp>
      <p:pic>
        <p:nvPicPr>
          <p:cNvPr id="174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163" t="51592" r="77104" b="45661"/>
          <a:stretch/>
        </p:blipFill>
        <p:spPr bwMode="auto">
          <a:xfrm>
            <a:off x="4705714" y="3376048"/>
            <a:ext cx="4332525" cy="472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900733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sp>
        <p:nvSpPr>
          <p:cNvPr id="16" name="Down Arrow 15"/>
          <p:cNvSpPr/>
          <p:nvPr/>
        </p:nvSpPr>
        <p:spPr bwMode="auto">
          <a:xfrm>
            <a:off x="6553200" y="3256076"/>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2" name="Content Placeholder 2"/>
          <p:cNvSpPr txBox="1">
            <a:spLocks/>
          </p:cNvSpPr>
          <p:nvPr/>
        </p:nvSpPr>
        <p:spPr bwMode="auto">
          <a:xfrm>
            <a:off x="662266" y="874255"/>
            <a:ext cx="3524972"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smtClean="0"/>
              <a:t>Automated PDD alignment</a:t>
            </a:r>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239" t="9672" r="51863" b="52716"/>
          <a:stretch/>
        </p:blipFill>
        <p:spPr bwMode="auto">
          <a:xfrm>
            <a:off x="381000" y="1441463"/>
            <a:ext cx="4114800" cy="31305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8" name="Content Placeholder 2"/>
          <p:cNvSpPr txBox="1">
            <a:spLocks/>
          </p:cNvSpPr>
          <p:nvPr/>
        </p:nvSpPr>
        <p:spPr bwMode="auto">
          <a:xfrm>
            <a:off x="359390" y="4724400"/>
            <a:ext cx="5431810"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smtClean="0">
                <a:solidFill>
                  <a:srgbClr val="0070C0"/>
                </a:solidFill>
              </a:rPr>
              <a:t>Blue</a:t>
            </a:r>
            <a:r>
              <a:rPr lang="en-CA" sz="2000" dirty="0" smtClean="0"/>
              <a:t>:	Commissioning PDD data</a:t>
            </a:r>
            <a:br>
              <a:rPr lang="en-CA" sz="2000" dirty="0" smtClean="0"/>
            </a:br>
            <a:r>
              <a:rPr lang="en-CA" sz="2000" dirty="0" smtClean="0">
                <a:solidFill>
                  <a:srgbClr val="FF0000"/>
                </a:solidFill>
              </a:rPr>
              <a:t>Red</a:t>
            </a:r>
            <a:r>
              <a:rPr lang="en-CA" sz="2000" dirty="0" smtClean="0"/>
              <a:t>:	Raw optical density data</a:t>
            </a:r>
            <a:r>
              <a:rPr lang="en-CA" sz="2000" dirty="0"/>
              <a:t/>
            </a:r>
            <a:br>
              <a:rPr lang="en-CA" sz="2000" dirty="0"/>
            </a:br>
            <a:r>
              <a:rPr lang="en-CA" sz="2000" dirty="0" smtClean="0">
                <a:solidFill>
                  <a:srgbClr val="00B050"/>
                </a:solidFill>
              </a:rPr>
              <a:t>Green</a:t>
            </a:r>
            <a:r>
              <a:rPr lang="en-CA" sz="2000" dirty="0" smtClean="0"/>
              <a:t>:	Shifted and scaled optical density data</a:t>
            </a:r>
          </a:p>
        </p:txBody>
      </p:sp>
      <p:pic>
        <p:nvPicPr>
          <p:cNvPr id="2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65" t="9438" r="29797"/>
          <a:stretch/>
        </p:blipFill>
        <p:spPr bwMode="auto">
          <a:xfrm>
            <a:off x="6934200" y="335647"/>
            <a:ext cx="1038199" cy="1874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4" name="Straight Arrow Connector 23"/>
          <p:cNvCxnSpPr/>
          <p:nvPr/>
        </p:nvCxnSpPr>
        <p:spPr>
          <a:xfrm>
            <a:off x="7453299" y="707842"/>
            <a:ext cx="1" cy="838285"/>
          </a:xfrm>
          <a:prstGeom prst="straightConnector1">
            <a:avLst/>
          </a:prstGeom>
          <a:ln w="28575">
            <a:solidFill>
              <a:schemeClr val="bg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5" name="Content Placeholder 2"/>
          <p:cNvSpPr txBox="1">
            <a:spLocks/>
          </p:cNvSpPr>
          <p:nvPr/>
        </p:nvSpPr>
        <p:spPr bwMode="auto">
          <a:xfrm>
            <a:off x="5257800" y="2170512"/>
            <a:ext cx="3267333"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smtClean="0"/>
              <a:t>Adjust alignment using:</a:t>
            </a:r>
          </a:p>
        </p:txBody>
      </p:sp>
      <p:pic>
        <p:nvPicPr>
          <p:cNvPr id="174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163" t="51592" r="77104" b="45661"/>
          <a:stretch/>
        </p:blipFill>
        <p:spPr bwMode="auto">
          <a:xfrm>
            <a:off x="4705714" y="2727454"/>
            <a:ext cx="4332525" cy="472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7184" t="51719" r="77040" b="45725"/>
          <a:stretch/>
        </p:blipFill>
        <p:spPr bwMode="auto">
          <a:xfrm>
            <a:off x="4740546" y="3949285"/>
            <a:ext cx="4258246" cy="4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57346" t="17015" r="11185" b="47903"/>
          <a:stretch/>
        </p:blipFill>
        <p:spPr bwMode="auto">
          <a:xfrm>
            <a:off x="5562600" y="4359626"/>
            <a:ext cx="3365861" cy="2345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53846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Install </a:t>
            </a:r>
            <a:r>
              <a:rPr lang="en-CA" sz="4000" b="1" dirty="0" err="1" smtClean="0">
                <a:solidFill>
                  <a:schemeClr val="tx2"/>
                </a:solidFill>
              </a:rPr>
              <a:t>SlicerRT</a:t>
            </a:r>
            <a:r>
              <a:rPr lang="en-CA" sz="4000" b="1" dirty="0" smtClean="0">
                <a:solidFill>
                  <a:schemeClr val="tx2"/>
                </a:solidFill>
              </a:rPr>
              <a:t> extension</a:t>
            </a:r>
            <a:endParaRPr lang="en-CA" sz="4000" b="1" dirty="0">
              <a:solidFill>
                <a:schemeClr val="tx2"/>
              </a:solidFill>
            </a:endParaRPr>
          </a:p>
        </p:txBody>
      </p:sp>
      <p:pic>
        <p:nvPicPr>
          <p:cNvPr id="6" name="Picture 5"/>
          <p:cNvPicPr>
            <a:picLocks noChangeAspect="1"/>
          </p:cNvPicPr>
          <p:nvPr/>
        </p:nvPicPr>
        <p:blipFill>
          <a:blip r:embed="rId2"/>
          <a:stretch>
            <a:fillRect/>
          </a:stretch>
        </p:blipFill>
        <p:spPr>
          <a:xfrm>
            <a:off x="2057400" y="914400"/>
            <a:ext cx="4429125" cy="3152775"/>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189" y="1628076"/>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4"/>
          <a:stretch>
            <a:fillRect/>
          </a:stretch>
        </p:blipFill>
        <p:spPr>
          <a:xfrm>
            <a:off x="2571749" y="4745848"/>
            <a:ext cx="3400425" cy="1162050"/>
          </a:xfrm>
          <a:prstGeom prst="rect">
            <a:avLst/>
          </a:prstGeom>
          <a:ln>
            <a:noFill/>
          </a:ln>
          <a:effectLst>
            <a:outerShdw blurRad="292100" dist="139700" dir="2700000" algn="tl" rotWithShape="0">
              <a:srgbClr val="333333">
                <a:alpha val="65000"/>
              </a:srgbClr>
            </a:outerShdw>
          </a:effectLst>
        </p:spPr>
      </p:pic>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349" y="5326873"/>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bwMode="auto">
          <a:xfrm>
            <a:off x="4012189" y="4137819"/>
            <a:ext cx="23622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dirty="0" smtClean="0"/>
              <a:t>or</a:t>
            </a:r>
            <a:endParaRPr lang="en-CA" dirty="0"/>
          </a:p>
        </p:txBody>
      </p:sp>
    </p:spTree>
    <p:extLst>
      <p:ext uri="{BB962C8B-B14F-4D97-AF65-F5344CB8AC3E}">
        <p14:creationId xmlns:p14="http://schemas.microsoft.com/office/powerpoint/2010/main" val="30576456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298" t="52060" r="57537" b="27045"/>
          <a:stretch/>
        </p:blipFill>
        <p:spPr bwMode="auto">
          <a:xfrm>
            <a:off x="1261107" y="1295400"/>
            <a:ext cx="6358893" cy="374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453616"/>
            <a:ext cx="518735" cy="78596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67253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298" t="52060" r="57537" b="27045"/>
          <a:stretch/>
        </p:blipFill>
        <p:spPr bwMode="auto">
          <a:xfrm>
            <a:off x="1261107" y="1295400"/>
            <a:ext cx="6358893" cy="374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114220"/>
            <a:ext cx="518735" cy="78596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91663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sp>
        <p:nvSpPr>
          <p:cNvPr id="10" name="Down Arrow 9"/>
          <p:cNvSpPr/>
          <p:nvPr/>
        </p:nvSpPr>
        <p:spPr bwMode="auto">
          <a:xfrm>
            <a:off x="6705600" y="3525447"/>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Right Arrow 13"/>
          <p:cNvSpPr/>
          <p:nvPr/>
        </p:nvSpPr>
        <p:spPr bwMode="auto">
          <a:xfrm>
            <a:off x="4114800" y="2358563"/>
            <a:ext cx="64689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2" name="Content Placeholder 2"/>
          <p:cNvSpPr txBox="1">
            <a:spLocks/>
          </p:cNvSpPr>
          <p:nvPr/>
        </p:nvSpPr>
        <p:spPr bwMode="auto">
          <a:xfrm>
            <a:off x="3696180" y="1377497"/>
            <a:ext cx="1484133" cy="12102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400" dirty="0" smtClean="0"/>
              <a:t>Right click and draw box around region to use for calibration</a:t>
            </a:r>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298" t="52060" r="57537" b="27045"/>
          <a:stretch/>
        </p:blipFill>
        <p:spPr bwMode="auto">
          <a:xfrm>
            <a:off x="4800600" y="4175545"/>
            <a:ext cx="4038600" cy="2379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5343802"/>
            <a:ext cx="399708" cy="6056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7416" t="17627" r="11531" b="47863"/>
          <a:stretch/>
        </p:blipFill>
        <p:spPr bwMode="auto">
          <a:xfrm>
            <a:off x="152400" y="1019279"/>
            <a:ext cx="3468867" cy="24097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48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7500" t="17644" r="11354" b="47833"/>
          <a:stretch/>
        </p:blipFill>
        <p:spPr bwMode="auto">
          <a:xfrm>
            <a:off x="5334000" y="1010948"/>
            <a:ext cx="3490472" cy="24180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3340007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3.2 Calibration</a:t>
            </a:r>
            <a:endParaRPr lang="en-CA" sz="4000" b="1" dirty="0">
              <a:solidFill>
                <a:schemeClr val="tx2"/>
              </a:solidFill>
            </a:endParaRPr>
          </a:p>
        </p:txBody>
      </p:sp>
      <p:sp>
        <p:nvSpPr>
          <p:cNvPr id="14" name="Right Arrow 13"/>
          <p:cNvSpPr/>
          <p:nvPr/>
        </p:nvSpPr>
        <p:spPr bwMode="auto">
          <a:xfrm>
            <a:off x="4077506" y="2148301"/>
            <a:ext cx="64689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2" name="Content Placeholder 2"/>
          <p:cNvSpPr txBox="1">
            <a:spLocks/>
          </p:cNvSpPr>
          <p:nvPr/>
        </p:nvSpPr>
        <p:spPr bwMode="auto">
          <a:xfrm>
            <a:off x="783019" y="4458642"/>
            <a:ext cx="3941381" cy="12102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Calibration function is determined and applied to measured gel volume </a:t>
            </a:r>
          </a:p>
        </p:txBody>
      </p:sp>
      <p:pic>
        <p:nvPicPr>
          <p:cNvPr id="2150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001" t="65300" r="57414" b="27941"/>
          <a:stretch/>
        </p:blipFill>
        <p:spPr bwMode="auto">
          <a:xfrm>
            <a:off x="4724400" y="1939160"/>
            <a:ext cx="4362713" cy="815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9742" t="40000" r="58706" b="44667"/>
          <a:stretch/>
        </p:blipFill>
        <p:spPr bwMode="auto">
          <a:xfrm>
            <a:off x="4987167" y="3311152"/>
            <a:ext cx="3941381"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2347124"/>
            <a:ext cx="384616" cy="58275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822" y="4760943"/>
            <a:ext cx="399708" cy="6056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Down Arrow 9"/>
          <p:cNvSpPr/>
          <p:nvPr/>
        </p:nvSpPr>
        <p:spPr bwMode="auto">
          <a:xfrm>
            <a:off x="6844869" y="2699210"/>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5" name="Picture 4"/>
          <p:cNvPicPr>
            <a:picLocks noChangeAspect="1"/>
          </p:cNvPicPr>
          <p:nvPr/>
        </p:nvPicPr>
        <p:blipFill rotWithShape="1">
          <a:blip r:embed="rId5"/>
          <a:srcRect l="1718" t="8286" r="2385" b="2041"/>
          <a:stretch/>
        </p:blipFill>
        <p:spPr>
          <a:xfrm>
            <a:off x="304800" y="1219200"/>
            <a:ext cx="3238847" cy="2437785"/>
          </a:xfrm>
          <a:prstGeom prst="rect">
            <a:avLst/>
          </a:prstGeom>
        </p:spPr>
      </p:pic>
    </p:spTree>
    <p:extLst>
      <p:ext uri="{BB962C8B-B14F-4D97-AF65-F5344CB8AC3E}">
        <p14:creationId xmlns:p14="http://schemas.microsoft.com/office/powerpoint/2010/main" val="27370881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Roadmap</a:t>
            </a:r>
            <a:endParaRPr lang="en-CA" b="1" dirty="0">
              <a:solidFill>
                <a:schemeClr val="tx2"/>
              </a:solidFill>
            </a:endParaRPr>
          </a:p>
        </p:txBody>
      </p:sp>
      <p:grpSp>
        <p:nvGrpSpPr>
          <p:cNvPr id="6" name="Group 5"/>
          <p:cNvGrpSpPr/>
          <p:nvPr/>
        </p:nvGrpSpPr>
        <p:grpSpPr>
          <a:xfrm>
            <a:off x="76200" y="762000"/>
            <a:ext cx="8991600" cy="6172200"/>
            <a:chOff x="-36512" y="404664"/>
            <a:chExt cx="9144391" cy="6142022"/>
          </a:xfrm>
        </p:grpSpPr>
        <p:pic>
          <p:nvPicPr>
            <p:cNvPr id="7" name="Picture 2" descr="C:\Users\Kevin\Dropbox\PhD Proposal\slicel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404664"/>
              <a:ext cx="9144391" cy="6142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988" y="2550974"/>
              <a:ext cx="144016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a:xfrm>
            <a:off x="109870" y="3962400"/>
            <a:ext cx="3091721" cy="2667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9745854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sp>
        <p:nvSpPr>
          <p:cNvPr id="16" name="Content Placeholder 2"/>
          <p:cNvSpPr txBox="1">
            <a:spLocks/>
          </p:cNvSpPr>
          <p:nvPr/>
        </p:nvSpPr>
        <p:spPr bwMode="auto">
          <a:xfrm>
            <a:off x="438150" y="1066801"/>
            <a:ext cx="8153400" cy="43850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Last step!  Compare the measured gel dose volume with the planned dose volume (using the treatment planning system)</a:t>
            </a:r>
          </a:p>
          <a:p>
            <a:endParaRPr lang="en-CA" dirty="0" smtClean="0"/>
          </a:p>
          <a:p>
            <a:r>
              <a:rPr lang="en-CA" dirty="0" smtClean="0"/>
              <a:t>We will use a 3D gamma comparison </a:t>
            </a:r>
          </a:p>
          <a:p>
            <a:endParaRPr lang="en-CA" dirty="0"/>
          </a:p>
          <a:p>
            <a:r>
              <a:rPr lang="en-CA" dirty="0" smtClean="0"/>
              <a:t>Criteria:  3% dose difference, 3mm distance-to-agreement</a:t>
            </a:r>
            <a:endParaRPr lang="en-CA" dirty="0"/>
          </a:p>
        </p:txBody>
      </p:sp>
    </p:spTree>
    <p:extLst>
      <p:ext uri="{BB962C8B-B14F-4D97-AF65-F5344CB8AC3E}">
        <p14:creationId xmlns:p14="http://schemas.microsoft.com/office/powerpoint/2010/main" val="186158836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sp>
        <p:nvSpPr>
          <p:cNvPr id="22" name="Content Placeholder 2"/>
          <p:cNvSpPr txBox="1">
            <a:spLocks/>
          </p:cNvSpPr>
          <p:nvPr/>
        </p:nvSpPr>
        <p:spPr bwMode="auto">
          <a:xfrm>
            <a:off x="5638800" y="762000"/>
            <a:ext cx="3269512" cy="839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Volumes are automatically assigned</a:t>
            </a:r>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55" t="37592" r="56667" b="30207"/>
          <a:stretch/>
        </p:blipFill>
        <p:spPr bwMode="auto">
          <a:xfrm>
            <a:off x="189606" y="1066800"/>
            <a:ext cx="5199753" cy="44195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Content Placeholder 2"/>
          <p:cNvSpPr txBox="1">
            <a:spLocks/>
          </p:cNvSpPr>
          <p:nvPr/>
        </p:nvSpPr>
        <p:spPr bwMode="auto">
          <a:xfrm>
            <a:off x="6127898" y="2017987"/>
            <a:ext cx="2812312" cy="839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Select ‘CT_1’ structure set</a:t>
            </a:r>
            <a:br>
              <a:rPr lang="en-CA" sz="2200" dirty="0" smtClean="0"/>
            </a:br>
            <a:r>
              <a:rPr lang="en-CA" sz="2200" dirty="0" smtClean="0"/>
              <a:t>Choose the ‘Jar’ structure</a:t>
            </a:r>
          </a:p>
        </p:txBody>
      </p:sp>
      <p:cxnSp>
        <p:nvCxnSpPr>
          <p:cNvPr id="6" name="Straight Arrow Connector 5"/>
          <p:cNvCxnSpPr>
            <a:stCxn id="15" idx="1"/>
          </p:cNvCxnSpPr>
          <p:nvPr/>
        </p:nvCxnSpPr>
        <p:spPr>
          <a:xfrm flipH="1" flipV="1">
            <a:off x="5486400" y="2207034"/>
            <a:ext cx="641498" cy="23083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2111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55" t="37592" r="56667" b="30207"/>
          <a:stretch/>
        </p:blipFill>
        <p:spPr bwMode="auto">
          <a:xfrm>
            <a:off x="189606" y="1066800"/>
            <a:ext cx="5199753" cy="44195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Content Placeholder 2"/>
          <p:cNvSpPr txBox="1">
            <a:spLocks/>
          </p:cNvSpPr>
          <p:nvPr/>
        </p:nvSpPr>
        <p:spPr bwMode="auto">
          <a:xfrm>
            <a:off x="6127898" y="2815643"/>
            <a:ext cx="2812312" cy="839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Note:  Two ways to specify dose difference</a:t>
            </a:r>
          </a:p>
        </p:txBody>
      </p:sp>
      <p:cxnSp>
        <p:nvCxnSpPr>
          <p:cNvPr id="6" name="Straight Arrow Connector 5"/>
          <p:cNvCxnSpPr/>
          <p:nvPr/>
        </p:nvCxnSpPr>
        <p:spPr>
          <a:xfrm flipH="1">
            <a:off x="5498806" y="3276599"/>
            <a:ext cx="62909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49525" y="2942443"/>
            <a:ext cx="2498652" cy="715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2580432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55" t="37592" r="56667" b="30207"/>
          <a:stretch/>
        </p:blipFill>
        <p:spPr bwMode="auto">
          <a:xfrm>
            <a:off x="189606" y="1066800"/>
            <a:ext cx="5199753" cy="44195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Content Placeholder 2"/>
          <p:cNvSpPr txBox="1">
            <a:spLocks/>
          </p:cNvSpPr>
          <p:nvPr/>
        </p:nvSpPr>
        <p:spPr bwMode="auto">
          <a:xfrm>
            <a:off x="6127898" y="3522669"/>
            <a:ext cx="2812312" cy="12014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Dose threshold: </a:t>
            </a:r>
            <a:br>
              <a:rPr lang="en-CA" sz="2200" dirty="0" smtClean="0"/>
            </a:br>
            <a:r>
              <a:rPr lang="en-CA" sz="2200" dirty="0" smtClean="0"/>
              <a:t>Where </a:t>
            </a:r>
            <a:r>
              <a:rPr lang="en-CA" sz="2200" dirty="0" smtClean="0"/>
              <a:t>to </a:t>
            </a:r>
            <a:r>
              <a:rPr lang="en-CA" sz="2200" dirty="0" smtClean="0"/>
              <a:t>calculate gamma</a:t>
            </a:r>
          </a:p>
        </p:txBody>
      </p:sp>
      <p:cxnSp>
        <p:nvCxnSpPr>
          <p:cNvPr id="6" name="Straight Arrow Connector 5"/>
          <p:cNvCxnSpPr/>
          <p:nvPr/>
        </p:nvCxnSpPr>
        <p:spPr>
          <a:xfrm flipH="1">
            <a:off x="5498806" y="3914553"/>
            <a:ext cx="62909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flipV="1">
            <a:off x="304800" y="3657600"/>
            <a:ext cx="5043377" cy="531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590375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55" t="37592" r="56667" b="30207"/>
          <a:stretch/>
        </p:blipFill>
        <p:spPr bwMode="auto">
          <a:xfrm>
            <a:off x="189606" y="1066800"/>
            <a:ext cx="5199753" cy="44195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Content Placeholder 2"/>
          <p:cNvSpPr txBox="1">
            <a:spLocks/>
          </p:cNvSpPr>
          <p:nvPr/>
        </p:nvSpPr>
        <p:spPr bwMode="auto">
          <a:xfrm>
            <a:off x="6127898" y="4989388"/>
            <a:ext cx="2330302" cy="8384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Create new gamma volume</a:t>
            </a:r>
          </a:p>
        </p:txBody>
      </p:sp>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724123"/>
            <a:ext cx="399708" cy="6056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Arrow Connector 18"/>
          <p:cNvCxnSpPr/>
          <p:nvPr/>
        </p:nvCxnSpPr>
        <p:spPr>
          <a:xfrm flipH="1" flipV="1">
            <a:off x="5498806" y="5026932"/>
            <a:ext cx="825794" cy="3028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62355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Install </a:t>
            </a:r>
            <a:r>
              <a:rPr lang="en-CA" sz="4000" b="1" dirty="0">
                <a:solidFill>
                  <a:schemeClr val="tx2"/>
                </a:solidFill>
              </a:rPr>
              <a:t>SlicerRT extension</a:t>
            </a:r>
          </a:p>
          <a:p>
            <a:endParaRPr lang="en-CA" sz="4000" b="1" dirty="0">
              <a:solidFill>
                <a:schemeClr val="tx2"/>
              </a:solidFill>
            </a:endParaRPr>
          </a:p>
        </p:txBody>
      </p:sp>
      <p:sp>
        <p:nvSpPr>
          <p:cNvPr id="5" name="Content Placeholder 2"/>
          <p:cNvSpPr txBox="1">
            <a:spLocks/>
          </p:cNvSpPr>
          <p:nvPr/>
        </p:nvSpPr>
        <p:spPr bwMode="auto">
          <a:xfrm>
            <a:off x="457200" y="3889032"/>
            <a:ext cx="8229600" cy="182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Find the downloaded SlicerRT zip file on your computer</a:t>
            </a:r>
            <a:br>
              <a:rPr lang="en-CA" sz="2800" dirty="0" smtClean="0"/>
            </a:br>
            <a:r>
              <a:rPr lang="en-CA" sz="2800" dirty="0" smtClean="0"/>
              <a:t/>
            </a:r>
            <a:br>
              <a:rPr lang="en-CA" sz="2800" dirty="0" smtClean="0"/>
            </a:br>
            <a:r>
              <a:rPr lang="en-CA" sz="2800" dirty="0" smtClean="0"/>
              <a:t/>
            </a:r>
            <a:br>
              <a:rPr lang="en-CA" sz="2800" dirty="0" smtClean="0"/>
            </a:br>
            <a:endParaRPr lang="en-CA" sz="2800" dirty="0" smtClean="0"/>
          </a:p>
        </p:txBody>
      </p:sp>
      <p:pic>
        <p:nvPicPr>
          <p:cNvPr id="6" name="Picture 5"/>
          <p:cNvPicPr>
            <a:picLocks noChangeAspect="1"/>
          </p:cNvPicPr>
          <p:nvPr/>
        </p:nvPicPr>
        <p:blipFill>
          <a:blip r:embed="rId2"/>
          <a:stretch>
            <a:fillRect/>
          </a:stretch>
        </p:blipFill>
        <p:spPr>
          <a:xfrm>
            <a:off x="2961289" y="1333698"/>
            <a:ext cx="3221423" cy="1561902"/>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146" y="2287796"/>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bwMode="auto">
          <a:xfrm>
            <a:off x="4329112" y="320040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Tree>
    <p:extLst>
      <p:ext uri="{BB962C8B-B14F-4D97-AF65-F5344CB8AC3E}">
        <p14:creationId xmlns:p14="http://schemas.microsoft.com/office/powerpoint/2010/main" val="33168799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pic>
        <p:nvPicPr>
          <p:cNvPr id="5" name="Picture 4"/>
          <p:cNvPicPr>
            <a:picLocks noChangeAspect="1"/>
          </p:cNvPicPr>
          <p:nvPr/>
        </p:nvPicPr>
        <p:blipFill>
          <a:blip r:embed="rId2"/>
          <a:stretch>
            <a:fillRect/>
          </a:stretch>
        </p:blipFill>
        <p:spPr>
          <a:xfrm>
            <a:off x="1460891" y="1092200"/>
            <a:ext cx="6235309" cy="4927600"/>
          </a:xfrm>
          <a:prstGeom prst="rect">
            <a:avLst/>
          </a:prstGeom>
          <a:ln>
            <a:solidFill>
              <a:schemeClr val="tx1"/>
            </a:solidFill>
          </a:ln>
        </p:spPr>
      </p:pic>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5715000"/>
            <a:ext cx="399708" cy="6056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1524000" y="5486400"/>
            <a:ext cx="6172200" cy="715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703842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327" t="26207" r="24699" b="20138"/>
          <a:stretch/>
        </p:blipFill>
        <p:spPr bwMode="auto">
          <a:xfrm>
            <a:off x="189859" y="990600"/>
            <a:ext cx="8764281" cy="4667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528080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sp>
        <p:nvSpPr>
          <p:cNvPr id="15" name="Content Placeholder 2"/>
          <p:cNvSpPr txBox="1">
            <a:spLocks/>
          </p:cNvSpPr>
          <p:nvPr/>
        </p:nvSpPr>
        <p:spPr bwMode="auto">
          <a:xfrm>
            <a:off x="1809750" y="1013731"/>
            <a:ext cx="5562600" cy="8384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Dose threshold at 40% of max. dose</a:t>
            </a:r>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396" t="26038" r="24583" b="19963"/>
          <a:stretch/>
        </p:blipFill>
        <p:spPr bwMode="auto">
          <a:xfrm>
            <a:off x="361950" y="1490120"/>
            <a:ext cx="8458200" cy="4529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flipV="1">
            <a:off x="361950" y="4876800"/>
            <a:ext cx="1447800" cy="3297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339285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Line Profile</a:t>
            </a:r>
            <a:endParaRPr lang="en-CA" sz="4000" b="1" dirty="0">
              <a:solidFill>
                <a:schemeClr val="tx2"/>
              </a:solidFill>
            </a:endParaRPr>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437" t="667" b="50000"/>
          <a:stretch/>
        </p:blipFill>
        <p:spPr bwMode="auto">
          <a:xfrm>
            <a:off x="2941546" y="3200400"/>
            <a:ext cx="6050054" cy="2802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4000" r="66875" b="66500"/>
          <a:stretch/>
        </p:blipFill>
        <p:spPr bwMode="auto">
          <a:xfrm>
            <a:off x="217396" y="990600"/>
            <a:ext cx="5448300" cy="2004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016735"/>
            <a:ext cx="304800" cy="4618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2"/>
          <p:cNvSpPr txBox="1">
            <a:spLocks/>
          </p:cNvSpPr>
          <p:nvPr/>
        </p:nvSpPr>
        <p:spPr bwMode="auto">
          <a:xfrm>
            <a:off x="5867400" y="1149857"/>
            <a:ext cx="3124200" cy="8384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Draw line profile, with ruler tool, then click ‘Create line profile’ to view.</a:t>
            </a:r>
          </a:p>
        </p:txBody>
      </p:sp>
    </p:spTree>
    <p:extLst>
      <p:ext uri="{BB962C8B-B14F-4D97-AF65-F5344CB8AC3E}">
        <p14:creationId xmlns:p14="http://schemas.microsoft.com/office/powerpoint/2010/main" val="413461327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64</a:t>
            </a:fld>
            <a:r>
              <a:rPr lang="en-US" smtClean="0"/>
              <a:t> -</a:t>
            </a:r>
            <a:endParaRPr lang="en-US" dirty="0"/>
          </a:p>
        </p:txBody>
      </p:sp>
      <p:sp>
        <p:nvSpPr>
          <p:cNvPr id="3" name="Rectangle 2"/>
          <p:cNvSpPr/>
          <p:nvPr/>
        </p:nvSpPr>
        <p:spPr>
          <a:xfrm>
            <a:off x="685800" y="2209800"/>
            <a:ext cx="7848600" cy="1938992"/>
          </a:xfrm>
          <a:prstGeom prst="rect">
            <a:avLst/>
          </a:prstGeom>
        </p:spPr>
        <p:txBody>
          <a:bodyPr wrap="square">
            <a:spAutoFit/>
          </a:bodyPr>
          <a:lstStyle/>
          <a:p>
            <a:r>
              <a:rPr lang="en-US" sz="2400" i="1" dirty="0" smtClean="0"/>
              <a:t>“Concerning </a:t>
            </a:r>
            <a:r>
              <a:rPr lang="en-US" sz="2400" i="1" dirty="0"/>
              <a:t>Gel Dosimetry </a:t>
            </a:r>
            <a:r>
              <a:rPr lang="en-US" sz="2400" i="1" dirty="0" err="1"/>
              <a:t>slicelet</a:t>
            </a:r>
            <a:r>
              <a:rPr lang="en-US" sz="2400" i="1" dirty="0" smtClean="0"/>
              <a:t>:</a:t>
            </a:r>
          </a:p>
          <a:p>
            <a:r>
              <a:rPr lang="en-US" sz="2400" i="1" dirty="0" smtClean="0"/>
              <a:t> </a:t>
            </a:r>
            <a:r>
              <a:rPr lang="en-US" sz="2400" i="1" dirty="0"/>
              <a:t>	</a:t>
            </a:r>
            <a:r>
              <a:rPr lang="en-US" sz="2400" i="1" dirty="0" smtClean="0"/>
              <a:t/>
            </a:r>
            <a:br>
              <a:rPr lang="en-US" sz="2400" i="1" dirty="0" smtClean="0"/>
            </a:br>
            <a:r>
              <a:rPr lang="en-US" sz="2400" i="1" dirty="0" smtClean="0"/>
              <a:t>	</a:t>
            </a:r>
            <a:r>
              <a:rPr lang="en-US" sz="2400" i="1" dirty="0" smtClean="0"/>
              <a:t>Is </a:t>
            </a:r>
            <a:r>
              <a:rPr lang="en-US" sz="2400" i="1" dirty="0"/>
              <a:t>it possible to save the result of an analysis? </a:t>
            </a:r>
            <a:r>
              <a:rPr lang="en-US" sz="2400" i="1" dirty="0" smtClean="0"/>
              <a:t>	What </a:t>
            </a:r>
            <a:r>
              <a:rPr lang="en-US" sz="2400" i="1" dirty="0"/>
              <a:t>if I don't want to go over the procedure </a:t>
            </a:r>
            <a:r>
              <a:rPr lang="en-US" sz="2400" i="1" dirty="0" smtClean="0"/>
              <a:t>	every </a:t>
            </a:r>
            <a:r>
              <a:rPr lang="en-US" sz="2400" i="1" dirty="0"/>
              <a:t>time for </a:t>
            </a:r>
            <a:r>
              <a:rPr lang="en-US" sz="2400" i="1" dirty="0" smtClean="0"/>
              <a:t>the </a:t>
            </a:r>
            <a:r>
              <a:rPr lang="en-US" sz="2400" i="1" dirty="0"/>
              <a:t>same piece of data</a:t>
            </a:r>
            <a:r>
              <a:rPr lang="en-US" sz="2400" i="1" dirty="0" smtClean="0"/>
              <a:t>?”</a:t>
            </a:r>
            <a:endParaRPr lang="en-US" sz="2400" i="1"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From our online survey</a:t>
            </a:r>
            <a:endParaRPr lang="en-CA" sz="4000" b="1" dirty="0">
              <a:solidFill>
                <a:schemeClr val="tx2"/>
              </a:solidFill>
            </a:endParaRPr>
          </a:p>
        </p:txBody>
      </p:sp>
    </p:spTree>
    <p:extLst>
      <p:ext uri="{BB962C8B-B14F-4D97-AF65-F5344CB8AC3E}">
        <p14:creationId xmlns:p14="http://schemas.microsoft.com/office/powerpoint/2010/main" val="2250327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65</a:t>
            </a:fld>
            <a:r>
              <a:rPr lang="en-US" smtClean="0"/>
              <a:t> -</a:t>
            </a:r>
            <a:endParaRPr lang="en-US" dirty="0"/>
          </a:p>
        </p:txBody>
      </p:sp>
      <p:pic>
        <p:nvPicPr>
          <p:cNvPr id="3" name="Picture 2"/>
          <p:cNvPicPr>
            <a:picLocks noChangeAspect="1"/>
          </p:cNvPicPr>
          <p:nvPr/>
        </p:nvPicPr>
        <p:blipFill>
          <a:blip r:embed="rId2"/>
          <a:stretch>
            <a:fillRect/>
          </a:stretch>
        </p:blipFill>
        <p:spPr>
          <a:xfrm>
            <a:off x="838200" y="1066800"/>
            <a:ext cx="3960108" cy="2057400"/>
          </a:xfrm>
          <a:prstGeom prst="rect">
            <a:avLst/>
          </a:prstGeom>
        </p:spPr>
      </p:pic>
    </p:spTree>
    <p:extLst>
      <p:ext uri="{BB962C8B-B14F-4D97-AF65-F5344CB8AC3E}">
        <p14:creationId xmlns:p14="http://schemas.microsoft.com/office/powerpoint/2010/main" val="2184435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66</a:t>
            </a:fld>
            <a:r>
              <a:rPr lang="en-US" smtClean="0"/>
              <a:t> -</a:t>
            </a:r>
            <a:endParaRPr lang="en-US" dirty="0"/>
          </a:p>
        </p:txBody>
      </p:sp>
      <p:pic>
        <p:nvPicPr>
          <p:cNvPr id="3" name="Picture 2"/>
          <p:cNvPicPr>
            <a:picLocks noChangeAspect="1"/>
          </p:cNvPicPr>
          <p:nvPr/>
        </p:nvPicPr>
        <p:blipFill>
          <a:blip r:embed="rId2"/>
          <a:stretch>
            <a:fillRect/>
          </a:stretch>
        </p:blipFill>
        <p:spPr>
          <a:xfrm>
            <a:off x="838200" y="1066800"/>
            <a:ext cx="3960108" cy="2057400"/>
          </a:xfrm>
          <a:prstGeom prst="rect">
            <a:avLst/>
          </a:prstGeom>
        </p:spPr>
      </p:pic>
      <p:pic>
        <p:nvPicPr>
          <p:cNvPr id="4" name="Picture 3"/>
          <p:cNvPicPr>
            <a:picLocks noChangeAspect="1"/>
          </p:cNvPicPr>
          <p:nvPr/>
        </p:nvPicPr>
        <p:blipFill>
          <a:blip r:embed="rId3"/>
          <a:stretch>
            <a:fillRect/>
          </a:stretch>
        </p:blipFill>
        <p:spPr>
          <a:xfrm>
            <a:off x="4572000" y="3276600"/>
            <a:ext cx="3136900" cy="2590800"/>
          </a:xfrm>
          <a:prstGeom prst="rect">
            <a:avLst/>
          </a:prstGeom>
        </p:spPr>
      </p:pic>
    </p:spTree>
    <p:extLst>
      <p:ext uri="{BB962C8B-B14F-4D97-AF65-F5344CB8AC3E}">
        <p14:creationId xmlns:p14="http://schemas.microsoft.com/office/powerpoint/2010/main" val="181228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Wrap-up</a:t>
            </a:r>
            <a:endParaRPr lang="en-CA" sz="4000" b="1" dirty="0">
              <a:solidFill>
                <a:schemeClr val="tx2"/>
              </a:solidFill>
            </a:endParaRPr>
          </a:p>
        </p:txBody>
      </p:sp>
      <p:sp>
        <p:nvSpPr>
          <p:cNvPr id="5" name="Content Placeholder 2"/>
          <p:cNvSpPr txBox="1">
            <a:spLocks/>
          </p:cNvSpPr>
          <p:nvPr/>
        </p:nvSpPr>
        <p:spPr bwMode="auto">
          <a:xfrm>
            <a:off x="457200" y="1752600"/>
            <a:ext cx="82296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Thanks for participating!</a:t>
            </a:r>
          </a:p>
          <a:p>
            <a:endParaRPr lang="en-CA" dirty="0"/>
          </a:p>
          <a:p>
            <a:r>
              <a:rPr lang="en-CA" dirty="0" smtClean="0"/>
              <a:t>Let us know if you have any questions/suggestions</a:t>
            </a:r>
          </a:p>
          <a:p>
            <a:endParaRPr lang="en-CA" dirty="0"/>
          </a:p>
          <a:p>
            <a:r>
              <a:rPr lang="en-CA" dirty="0" smtClean="0"/>
              <a:t>Have a great week and conference!</a:t>
            </a:r>
            <a:endParaRPr lang="en-CA" dirty="0"/>
          </a:p>
        </p:txBody>
      </p:sp>
    </p:spTree>
    <p:extLst>
      <p:ext uri="{BB962C8B-B14F-4D97-AF65-F5344CB8AC3E}">
        <p14:creationId xmlns:p14="http://schemas.microsoft.com/office/powerpoint/2010/main" val="3179471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endParaRPr lang="en-CA" sz="4000" b="1" dirty="0">
              <a:solidFill>
                <a:schemeClr val="tx2"/>
              </a:solidFill>
            </a:endParaRPr>
          </a:p>
        </p:txBody>
      </p:sp>
      <p:sp>
        <p:nvSpPr>
          <p:cNvPr id="5" name="Content Placeholder 2"/>
          <p:cNvSpPr txBox="1">
            <a:spLocks/>
          </p:cNvSpPr>
          <p:nvPr/>
        </p:nvSpPr>
        <p:spPr bwMode="auto">
          <a:xfrm>
            <a:off x="457200" y="1752600"/>
            <a:ext cx="82296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dirty="0" smtClean="0"/>
          </a:p>
          <a:p>
            <a:pPr marL="0" indent="0">
              <a:buNone/>
            </a:pPr>
            <a:endParaRPr lang="en-CA" dirty="0" smtClean="0"/>
          </a:p>
        </p:txBody>
      </p:sp>
    </p:spTree>
    <p:extLst>
      <p:ext uri="{BB962C8B-B14F-4D97-AF65-F5344CB8AC3E}">
        <p14:creationId xmlns:p14="http://schemas.microsoft.com/office/powerpoint/2010/main" val="2844176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Install Gel Dosimetry Analysis extension</a:t>
            </a:r>
            <a:endParaRPr lang="en-CA" sz="4000" b="1" dirty="0">
              <a:solidFill>
                <a:schemeClr val="tx2"/>
              </a:solidFill>
            </a:endParaRPr>
          </a:p>
          <a:p>
            <a:endParaRPr lang="en-CA" sz="4000" b="1" dirty="0">
              <a:solidFill>
                <a:schemeClr val="tx2"/>
              </a:solidFill>
            </a:endParaRPr>
          </a:p>
        </p:txBody>
      </p:sp>
      <p:sp>
        <p:nvSpPr>
          <p:cNvPr id="5" name="Content Placeholder 2"/>
          <p:cNvSpPr txBox="1">
            <a:spLocks/>
          </p:cNvSpPr>
          <p:nvPr/>
        </p:nvSpPr>
        <p:spPr bwMode="auto">
          <a:xfrm>
            <a:off x="457200" y="3889032"/>
            <a:ext cx="8229600" cy="182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Find the downloaded Gel Dosimetry Analysis zip file on your computer</a:t>
            </a:r>
            <a:br>
              <a:rPr lang="en-CA" sz="2800" dirty="0" smtClean="0"/>
            </a:br>
            <a:r>
              <a:rPr lang="en-CA" sz="2800" dirty="0" smtClean="0"/>
              <a:t/>
            </a:r>
            <a:br>
              <a:rPr lang="en-CA" sz="2800" dirty="0" smtClean="0"/>
            </a:br>
            <a:r>
              <a:rPr lang="en-CA" sz="2800" dirty="0" smtClean="0"/>
              <a:t/>
            </a:r>
            <a:br>
              <a:rPr lang="en-CA" sz="2800" dirty="0" smtClean="0"/>
            </a:br>
            <a:r>
              <a:rPr lang="en-CA" sz="2800" dirty="0" smtClean="0"/>
              <a:t>Click Restart</a:t>
            </a:r>
          </a:p>
        </p:txBody>
      </p:sp>
      <p:pic>
        <p:nvPicPr>
          <p:cNvPr id="6" name="Picture 5"/>
          <p:cNvPicPr>
            <a:picLocks noChangeAspect="1"/>
          </p:cNvPicPr>
          <p:nvPr/>
        </p:nvPicPr>
        <p:blipFill>
          <a:blip r:embed="rId2"/>
          <a:stretch>
            <a:fillRect/>
          </a:stretch>
        </p:blipFill>
        <p:spPr>
          <a:xfrm>
            <a:off x="2961289" y="1562298"/>
            <a:ext cx="3221423" cy="1561902"/>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146" y="2287796"/>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bwMode="auto">
          <a:xfrm>
            <a:off x="4329112" y="3286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9" name="Down Arrow 8"/>
          <p:cNvSpPr/>
          <p:nvPr/>
        </p:nvSpPr>
        <p:spPr bwMode="auto">
          <a:xfrm>
            <a:off x="4329112" y="495300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Tree>
    <p:extLst>
      <p:ext uri="{BB962C8B-B14F-4D97-AF65-F5344CB8AC3E}">
        <p14:creationId xmlns:p14="http://schemas.microsoft.com/office/powerpoint/2010/main" val="18732067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Unpack tutorial datasets</a:t>
            </a:r>
            <a:endParaRPr lang="en-CA" sz="4000" b="1" dirty="0">
              <a:solidFill>
                <a:schemeClr val="tx2"/>
              </a:solidFill>
            </a:endParaRPr>
          </a:p>
        </p:txBody>
      </p:sp>
      <p:sp>
        <p:nvSpPr>
          <p:cNvPr id="5" name="Content Placeholder 2"/>
          <p:cNvSpPr txBox="1">
            <a:spLocks/>
          </p:cNvSpPr>
          <p:nvPr/>
        </p:nvSpPr>
        <p:spPr bwMode="auto">
          <a:xfrm>
            <a:off x="457200" y="1752600"/>
            <a:ext cx="82296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Find the dataset you downloaded named</a:t>
            </a:r>
            <a:br>
              <a:rPr lang="en-CA" dirty="0" smtClean="0"/>
            </a:br>
            <a:r>
              <a:rPr lang="en-CA" sz="2800" i="1" dirty="0" smtClean="0"/>
              <a:t>WC2015_Gel_Slicelet_Dataset.zip</a:t>
            </a:r>
          </a:p>
          <a:p>
            <a:endParaRPr lang="en-CA" sz="2800" dirty="0" smtClean="0"/>
          </a:p>
          <a:p>
            <a:r>
              <a:rPr lang="en-CA" dirty="0" smtClean="0"/>
              <a:t>Unpack it to a local folder of your choice</a:t>
            </a:r>
          </a:p>
          <a:p>
            <a:pPr lvl="1"/>
            <a:r>
              <a:rPr lang="en-CA" dirty="0"/>
              <a:t>Different for each operating system</a:t>
            </a:r>
          </a:p>
          <a:p>
            <a:pPr lvl="1"/>
            <a:endParaRPr lang="en-CA" dirty="0"/>
          </a:p>
        </p:txBody>
      </p:sp>
    </p:spTree>
    <p:extLst>
      <p:ext uri="{BB962C8B-B14F-4D97-AF65-F5344CB8AC3E}">
        <p14:creationId xmlns:p14="http://schemas.microsoft.com/office/powerpoint/2010/main" val="428263065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Your concerns</a:t>
            </a:r>
            <a:endParaRPr lang="en-CA" sz="4000" b="1" dirty="0">
              <a:solidFill>
                <a:schemeClr val="tx2"/>
              </a:solidFill>
            </a:endParaRPr>
          </a:p>
        </p:txBody>
      </p:sp>
      <p:sp>
        <p:nvSpPr>
          <p:cNvPr id="5" name="Rectangle 4"/>
          <p:cNvSpPr/>
          <p:nvPr/>
        </p:nvSpPr>
        <p:spPr>
          <a:xfrm>
            <a:off x="457200" y="1600200"/>
            <a:ext cx="8305800" cy="1569660"/>
          </a:xfrm>
          <a:prstGeom prst="rect">
            <a:avLst/>
          </a:prstGeom>
        </p:spPr>
        <p:txBody>
          <a:bodyPr wrap="square">
            <a:spAutoFit/>
          </a:bodyPr>
          <a:lstStyle/>
          <a:p>
            <a:r>
              <a:rPr lang="en-US" sz="2400" i="1" dirty="0" smtClean="0"/>
              <a:t>“Largest </a:t>
            </a:r>
            <a:r>
              <a:rPr lang="en-US" sz="2400" i="1" dirty="0"/>
              <a:t>obstacle to the use of Slicer RT and gel dosimetry in general is managing the complexity of the process and keeping track of and managing the large software feature set that </a:t>
            </a:r>
            <a:r>
              <a:rPr lang="en-US" sz="2400" i="1" dirty="0" smtClean="0"/>
              <a:t>is needed </a:t>
            </a:r>
            <a:r>
              <a:rPr lang="en-US" sz="2400" i="1" dirty="0"/>
              <a:t>for the process to work </a:t>
            </a:r>
            <a:r>
              <a:rPr lang="en-US" sz="2400" i="1" dirty="0" smtClean="0"/>
              <a:t>well.</a:t>
            </a:r>
            <a:r>
              <a:rPr lang="en-US" sz="2400" i="1" dirty="0" smtClean="0"/>
              <a:t>”</a:t>
            </a:r>
            <a:endParaRPr lang="en-US" sz="2400" i="1" dirty="0" smtClean="0"/>
          </a:p>
        </p:txBody>
      </p:sp>
    </p:spTree>
    <p:extLst>
      <p:ext uri="{BB962C8B-B14F-4D97-AF65-F5344CB8AC3E}">
        <p14:creationId xmlns:p14="http://schemas.microsoft.com/office/powerpoint/2010/main" val="275903593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25156</TotalTime>
  <Words>1148</Words>
  <Application>Microsoft Macintosh PowerPoint</Application>
  <PresentationFormat>On-screen Show (4:3)</PresentationFormat>
  <Paragraphs>260</Paragraphs>
  <Slides>68</Slides>
  <Notes>2</Notes>
  <HiddenSlides>1</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Tutorial: Gel Dosimetry Analysis Slicelet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Kevin Alexander</cp:lastModifiedBy>
  <cp:revision>658</cp:revision>
  <cp:lastPrinted>2013-02-02T23:26:38Z</cp:lastPrinted>
  <dcterms:created xsi:type="dcterms:W3CDTF">2010-01-28T18:12:58Z</dcterms:created>
  <dcterms:modified xsi:type="dcterms:W3CDTF">2015-06-07T12:03:56Z</dcterms:modified>
</cp:coreProperties>
</file>